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371" r:id="rId4"/>
    <p:sldId id="256" r:id="rId5"/>
    <p:sldId id="266" r:id="rId6"/>
    <p:sldId id="259" r:id="rId7"/>
    <p:sldId id="315" r:id="rId8"/>
    <p:sldId id="260" r:id="rId9"/>
    <p:sldId id="264" r:id="rId10"/>
    <p:sldId id="265" r:id="rId11"/>
    <p:sldId id="267" r:id="rId12"/>
    <p:sldId id="316" r:id="rId13"/>
    <p:sldId id="268" r:id="rId14"/>
    <p:sldId id="269" r:id="rId15"/>
    <p:sldId id="270" r:id="rId16"/>
    <p:sldId id="272" r:id="rId17"/>
    <p:sldId id="317" r:id="rId18"/>
    <p:sldId id="273" r:id="rId19"/>
    <p:sldId id="271" r:id="rId20"/>
    <p:sldId id="274" r:id="rId21"/>
    <p:sldId id="275" r:id="rId22"/>
    <p:sldId id="276" r:id="rId23"/>
    <p:sldId id="278" r:id="rId24"/>
    <p:sldId id="277" r:id="rId25"/>
    <p:sldId id="318" r:id="rId26"/>
    <p:sldId id="279" r:id="rId27"/>
    <p:sldId id="289" r:id="rId28"/>
    <p:sldId id="288" r:id="rId29"/>
    <p:sldId id="287" r:id="rId30"/>
    <p:sldId id="286" r:id="rId31"/>
    <p:sldId id="285" r:id="rId32"/>
    <p:sldId id="284" r:id="rId33"/>
    <p:sldId id="283" r:id="rId34"/>
    <p:sldId id="282" r:id="rId35"/>
    <p:sldId id="281" r:id="rId36"/>
    <p:sldId id="280" r:id="rId37"/>
    <p:sldId id="290" r:id="rId38"/>
    <p:sldId id="291" r:id="rId39"/>
    <p:sldId id="292" r:id="rId40"/>
    <p:sldId id="319" r:id="rId41"/>
    <p:sldId id="293" r:id="rId42"/>
    <p:sldId id="294" r:id="rId43"/>
    <p:sldId id="295" r:id="rId44"/>
    <p:sldId id="296" r:id="rId45"/>
    <p:sldId id="297" r:id="rId46"/>
    <p:sldId id="301" r:id="rId47"/>
    <p:sldId id="298" r:id="rId48"/>
    <p:sldId id="300" r:id="rId49"/>
    <p:sldId id="299" r:id="rId50"/>
    <p:sldId id="302" r:id="rId51"/>
    <p:sldId id="307" r:id="rId52"/>
    <p:sldId id="306" r:id="rId53"/>
    <p:sldId id="305" r:id="rId54"/>
    <p:sldId id="304" r:id="rId55"/>
    <p:sldId id="303" r:id="rId56"/>
    <p:sldId id="308" r:id="rId57"/>
    <p:sldId id="313" r:id="rId58"/>
    <p:sldId id="312" r:id="rId59"/>
    <p:sldId id="311" r:id="rId60"/>
    <p:sldId id="310" r:id="rId61"/>
    <p:sldId id="309" r:id="rId62"/>
    <p:sldId id="314" r:id="rId6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5FAF"/>
    <a:srgbClr val="1E4D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8" autoAdjust="0"/>
    <p:restoredTop sz="94660"/>
  </p:normalViewPr>
  <p:slideViewPr>
    <p:cSldViewPr snapToGrid="0">
      <p:cViewPr varScale="1">
        <p:scale>
          <a:sx n="87" d="100"/>
          <a:sy n="87" d="100"/>
        </p:scale>
        <p:origin x="66"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6" Type="http://schemas.openxmlformats.org/officeDocument/2006/relationships/tableStyles" Target="tableStyles.xml"/><Relationship Id="rId65" Type="http://schemas.openxmlformats.org/officeDocument/2006/relationships/viewProps" Target="viewProps.xml"/><Relationship Id="rId64" Type="http://schemas.openxmlformats.org/officeDocument/2006/relationships/presProps" Target="presProps.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4D53E45-5843-4162-B5DB-20579C42374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6D39D50-CD93-4CE6-9D16-3610EC69155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4D53E45-5843-4162-B5DB-20579C42374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6D39D50-CD93-4CE6-9D16-3610EC69155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4D53E45-5843-4162-B5DB-20579C42374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6D39D50-CD93-4CE6-9D16-3610EC691552}"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1"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1" cy="1655762"/>
          </a:xfrm>
        </p:spPr>
        <p:txBody>
          <a:bodyPr/>
          <a:lstStyle>
            <a:lvl1pPr marL="0" indent="0" algn="ctr">
              <a:buNone/>
              <a:defRPr sz="2400"/>
            </a:lvl1pPr>
            <a:lvl2pPr marL="457200" indent="0" algn="ctr">
              <a:buNone/>
              <a:defRPr sz="2000"/>
            </a:lvl2pPr>
            <a:lvl3pPr marL="914400" indent="0" algn="ctr">
              <a:buNone/>
              <a:defRPr sz="1800"/>
            </a:lvl3pPr>
            <a:lvl4pPr marL="1370965" indent="0" algn="ctr">
              <a:buNone/>
              <a:defRPr sz="1600"/>
            </a:lvl4pPr>
            <a:lvl5pPr marL="1828165" indent="0" algn="ctr">
              <a:buNone/>
              <a:defRPr sz="1600"/>
            </a:lvl5pPr>
            <a:lvl6pPr marL="2285365" indent="0" algn="ctr">
              <a:buNone/>
              <a:defRPr sz="1600"/>
            </a:lvl6pPr>
            <a:lvl7pPr marL="2742565" indent="0" algn="ctr">
              <a:buNone/>
              <a:defRPr sz="1600"/>
            </a:lvl7pPr>
            <a:lvl8pPr marL="3199130" indent="0" algn="ctr">
              <a:buNone/>
              <a:defRPr sz="1600"/>
            </a:lvl8pPr>
            <a:lvl9pPr marL="3655695"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0965" indent="0">
              <a:buNone/>
              <a:defRPr sz="1600">
                <a:solidFill>
                  <a:schemeClr val="tx1">
                    <a:tint val="75000"/>
                  </a:schemeClr>
                </a:solidFill>
              </a:defRPr>
            </a:lvl4pPr>
            <a:lvl5pPr marL="1828165" indent="0">
              <a:buNone/>
              <a:defRPr sz="1600">
                <a:solidFill>
                  <a:schemeClr val="tx1">
                    <a:tint val="75000"/>
                  </a:schemeClr>
                </a:solidFill>
              </a:defRPr>
            </a:lvl5pPr>
            <a:lvl6pPr marL="2285365" indent="0">
              <a:buNone/>
              <a:defRPr sz="1600">
                <a:solidFill>
                  <a:schemeClr val="tx1">
                    <a:tint val="75000"/>
                  </a:schemeClr>
                </a:solidFill>
              </a:defRPr>
            </a:lvl6pPr>
            <a:lvl7pPr marL="2742565" indent="0">
              <a:buNone/>
              <a:defRPr sz="1600">
                <a:solidFill>
                  <a:schemeClr val="tx1">
                    <a:tint val="75000"/>
                  </a:schemeClr>
                </a:solidFill>
              </a:defRPr>
            </a:lvl7pPr>
            <a:lvl8pPr marL="3199130" indent="0">
              <a:buNone/>
              <a:defRPr sz="1600">
                <a:solidFill>
                  <a:schemeClr val="tx1">
                    <a:tint val="75000"/>
                  </a:schemeClr>
                </a:solidFill>
              </a:defRPr>
            </a:lvl8pPr>
            <a:lvl9pPr marL="3655695"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64" y="1599756"/>
            <a:ext cx="5376454" cy="452629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565" y="1599756"/>
            <a:ext cx="5376454" cy="452629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eaLnBrk="1" hangingPunct="1"/>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0965" indent="0">
              <a:buNone/>
              <a:defRPr sz="1800"/>
            </a:lvl4pPr>
            <a:lvl5pPr marL="1828165" indent="0">
              <a:buNone/>
              <a:defRPr sz="1800"/>
            </a:lvl5pPr>
            <a:lvl6pPr marL="2285365" indent="0">
              <a:buNone/>
              <a:defRPr sz="1800"/>
            </a:lvl6pPr>
            <a:lvl7pPr marL="2742565" indent="0">
              <a:buNone/>
              <a:defRPr sz="1800"/>
            </a:lvl7pPr>
            <a:lvl8pPr marL="3199130" indent="0">
              <a:buNone/>
              <a:defRPr sz="1800"/>
            </a:lvl8pPr>
            <a:lvl9pPr marL="3655695"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0965" indent="0">
              <a:buNone/>
              <a:defRPr sz="1800"/>
            </a:lvl4pPr>
            <a:lvl5pPr marL="1828165" indent="0">
              <a:buNone/>
              <a:defRPr sz="1800"/>
            </a:lvl5pPr>
            <a:lvl6pPr marL="2285365" indent="0">
              <a:buNone/>
              <a:defRPr sz="1800"/>
            </a:lvl6pPr>
            <a:lvl7pPr marL="2742565" indent="0">
              <a:buNone/>
              <a:defRPr sz="1800"/>
            </a:lvl7pPr>
            <a:lvl8pPr marL="3199130" indent="0">
              <a:buNone/>
              <a:defRPr sz="1800"/>
            </a:lvl8pPr>
            <a:lvl9pPr marL="3655695"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eaLnBrk="1" hangingPunct="1"/>
            <a:endParaRPr lang="zh-CN" altLang="en-US" dirty="0"/>
          </a:p>
        </p:txBody>
      </p:sp>
      <p:sp>
        <p:nvSpPr>
          <p:cNvPr id="8" name="页脚占位符 7"/>
          <p:cNvSpPr>
            <a:spLocks noGrp="1"/>
          </p:cNvSpPr>
          <p:nvPr>
            <p:ph type="ftr" sz="quarter" idx="11"/>
          </p:nvPr>
        </p:nvSpPr>
        <p:spPr/>
        <p:txBody>
          <a:bodyPr/>
          <a:lstStyle/>
          <a:p>
            <a:pPr lvl="0" eaLnBrk="1" hangingPunct="1"/>
            <a:endParaRPr lang="zh-CN" altLang="en-US" dirty="0"/>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eaLnBrk="1" hangingPunct="1"/>
            <a:endParaRPr lang="zh-CN" altLang="en-US" dirty="0"/>
          </a:p>
        </p:txBody>
      </p:sp>
      <p:sp>
        <p:nvSpPr>
          <p:cNvPr id="4" name="页脚占位符 3"/>
          <p:cNvSpPr>
            <a:spLocks noGrp="1"/>
          </p:cNvSpPr>
          <p:nvPr>
            <p:ph type="ftr" sz="quarter" idx="11"/>
          </p:nvPr>
        </p:nvSpPr>
        <p:spPr/>
        <p:txBody>
          <a:bodyPr/>
          <a:lstStyle/>
          <a:p>
            <a:pPr lvl="0" eaLnBrk="1" hangingPunct="1"/>
            <a:endParaRPr lang="zh-CN" altLang="en-US" dirty="0"/>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eaLnBrk="1" hangingPunct="1"/>
            <a:endParaRPr lang="zh-CN" altLang="en-US" dirty="0"/>
          </a:p>
        </p:txBody>
      </p:sp>
      <p:sp>
        <p:nvSpPr>
          <p:cNvPr id="3" name="页脚占位符 2"/>
          <p:cNvSpPr>
            <a:spLocks noGrp="1"/>
          </p:cNvSpPr>
          <p:nvPr>
            <p:ph type="ftr" sz="quarter" idx="11"/>
          </p:nvPr>
        </p:nvSpPr>
        <p:spPr/>
        <p:txBody>
          <a:bodyPr/>
          <a:lstStyle/>
          <a:p>
            <a:pPr lvl="0" eaLnBrk="1" hangingPunct="1"/>
            <a:endParaRPr lang="zh-CN" altLang="en-US" dirty="0"/>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5695"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4D53E45-5843-4162-B5DB-20579C42374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6D39D50-CD93-4CE6-9D16-3610EC691552}"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0965" indent="0">
              <a:buNone/>
              <a:defRPr sz="2000"/>
            </a:lvl4pPr>
            <a:lvl5pPr marL="1828165" indent="0">
              <a:buNone/>
              <a:defRPr sz="2000"/>
            </a:lvl5pPr>
            <a:lvl6pPr marL="2285365" indent="0">
              <a:buNone/>
              <a:defRPr sz="2000"/>
            </a:lvl6pPr>
            <a:lvl7pPr marL="2742565" indent="0">
              <a:buNone/>
              <a:defRPr sz="2000"/>
            </a:lvl7pPr>
            <a:lvl8pPr marL="3199130" indent="0">
              <a:buNone/>
              <a:defRPr sz="2000"/>
            </a:lvl8pPr>
            <a:lvl9pPr marL="3655695"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0965" indent="0">
              <a:buNone/>
              <a:defRPr sz="1400"/>
            </a:lvl4pPr>
            <a:lvl5pPr marL="1828165" indent="0">
              <a:buNone/>
              <a:defRPr sz="1400"/>
            </a:lvl5pPr>
            <a:lvl6pPr marL="2285365" indent="0">
              <a:buNone/>
              <a:defRPr sz="1400"/>
            </a:lvl6pPr>
            <a:lvl7pPr marL="2742565" indent="0">
              <a:buNone/>
              <a:defRPr sz="1400"/>
            </a:lvl7pPr>
            <a:lvl8pPr marL="3199130" indent="0">
              <a:buNone/>
              <a:defRPr sz="1400"/>
            </a:lvl8pPr>
            <a:lvl9pPr marL="3655695"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931" y="274562"/>
            <a:ext cx="2743089" cy="585148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64" y="274562"/>
            <a:ext cx="8070248" cy="5851487"/>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A4D53E45-5843-4162-B5DB-20579C42374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6D39D50-CD93-4CE6-9D16-3610EC69155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A4D53E45-5843-4162-B5DB-20579C42374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6D39D50-CD93-4CE6-9D16-3610EC69155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A4D53E45-5843-4162-B5DB-20579C42374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6D39D50-CD93-4CE6-9D16-3610EC69155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4D53E45-5843-4162-B5DB-20579C42374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6D39D50-CD93-4CE6-9D16-3610EC69155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4D53E45-5843-4162-B5DB-20579C42374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6D39D50-CD93-4CE6-9D16-3610EC69155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A4D53E45-5843-4162-B5DB-20579C42374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6D39D50-CD93-4CE6-9D16-3610EC69155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A4D53E45-5843-4162-B5DB-20579C42374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6D39D50-CD93-4CE6-9D16-3610EC69155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53E45-5843-4162-B5DB-20579C42374C}"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39D50-CD93-4CE6-9D16-3610EC69155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9218" name="Title Placeholder 1"/>
          <p:cNvSpPr>
            <a:spLocks noGrp="1"/>
          </p:cNvSpPr>
          <p:nvPr>
            <p:ph type="title"/>
          </p:nvPr>
        </p:nvSpPr>
        <p:spPr>
          <a:xfrm>
            <a:off x="609664" y="274562"/>
            <a:ext cx="10972356" cy="1142683"/>
          </a:xfrm>
          <a:prstGeom prst="rect">
            <a:avLst/>
          </a:prstGeom>
          <a:noFill/>
          <a:ln w="9525">
            <a:noFill/>
          </a:ln>
        </p:spPr>
        <p:txBody>
          <a:bodyPr lIns="91436" tIns="45718" rIns="91436" bIns="45718" anchor="ctr"/>
          <a:p>
            <a:pPr lvl="0"/>
            <a:r>
              <a:rPr lang="en-US" altLang="zh-CN"/>
              <a:t>Click to edit Master title style</a:t>
            </a:r>
            <a:endParaRPr lang="en-US" altLang="zh-CN"/>
          </a:p>
        </p:txBody>
      </p:sp>
      <p:sp>
        <p:nvSpPr>
          <p:cNvPr id="9219" name="Text Placeholder 2"/>
          <p:cNvSpPr>
            <a:spLocks noGrp="1"/>
          </p:cNvSpPr>
          <p:nvPr>
            <p:ph type="body" idx="1"/>
          </p:nvPr>
        </p:nvSpPr>
        <p:spPr>
          <a:xfrm>
            <a:off x="609664" y="1599756"/>
            <a:ext cx="10972356" cy="4526293"/>
          </a:xfrm>
          <a:prstGeom prst="rect">
            <a:avLst/>
          </a:prstGeom>
          <a:noFill/>
          <a:ln w="9525">
            <a:noFill/>
          </a:ln>
        </p:spPr>
        <p:txBody>
          <a:bodyPr lIns="91436" tIns="45718" rIns="91436" bIns="45718"/>
          <a:p>
            <a:pPr lvl="0"/>
            <a:r>
              <a:rPr lang="en-US" altLang="zh-CN"/>
              <a:t>Click to edit Master text styles</a:t>
            </a:r>
            <a:endParaRPr lang="en-US" altLang="zh-CN"/>
          </a:p>
          <a:p>
            <a:pPr lvl="1"/>
            <a:r>
              <a:rPr lang="en-US" altLang="zh-CN"/>
              <a:t>Second level</a:t>
            </a:r>
            <a:endParaRPr lang="en-US" altLang="zh-CN"/>
          </a:p>
          <a:p>
            <a:pPr lvl="2"/>
            <a:r>
              <a:rPr lang="en-US" altLang="zh-CN"/>
              <a:t>Third level</a:t>
            </a:r>
            <a:endParaRPr lang="en-US" altLang="zh-CN"/>
          </a:p>
          <a:p>
            <a:pPr lvl="3"/>
            <a:r>
              <a:rPr lang="en-US" altLang="zh-CN"/>
              <a:t>Fourth level</a:t>
            </a:r>
            <a:endParaRPr lang="en-US" altLang="zh-CN"/>
          </a:p>
          <a:p>
            <a:pPr lvl="4"/>
            <a:r>
              <a:rPr lang="en-US" altLang="zh-CN"/>
              <a:t>Fifth level</a:t>
            </a:r>
            <a:endParaRPr lang="en-US" altLang="zh-CN"/>
          </a:p>
        </p:txBody>
      </p:sp>
      <p:sp>
        <p:nvSpPr>
          <p:cNvPr id="9220" name="Date Placeholder 3"/>
          <p:cNvSpPr>
            <a:spLocks noGrp="1"/>
          </p:cNvSpPr>
          <p:nvPr>
            <p:ph type="dt" sz="half" idx="2"/>
          </p:nvPr>
        </p:nvSpPr>
        <p:spPr>
          <a:xfrm>
            <a:off x="609664" y="6356172"/>
            <a:ext cx="2845096" cy="365024"/>
          </a:xfrm>
          <a:prstGeom prst="rect">
            <a:avLst/>
          </a:prstGeom>
          <a:noFill/>
          <a:ln w="9525">
            <a:noFill/>
          </a:ln>
        </p:spPr>
        <p:txBody>
          <a:bodyPr lIns="91436" tIns="45718" rIns="91436" bIns="45718" anchor="ctr"/>
          <a:lstStyle>
            <a:lvl1pPr>
              <a:defRPr sz="1600">
                <a:solidFill>
                  <a:srgbClr val="898989"/>
                </a:solidFill>
              </a:defRPr>
            </a:lvl1pPr>
          </a:lstStyle>
          <a:p>
            <a:pPr lvl="0" eaLnBrk="1" hangingPunct="1"/>
            <a:endParaRPr lang="zh-CN" altLang="en-US" dirty="0"/>
          </a:p>
        </p:txBody>
      </p:sp>
      <p:sp>
        <p:nvSpPr>
          <p:cNvPr id="9221" name="Footer Placeholder 4"/>
          <p:cNvSpPr>
            <a:spLocks noGrp="1"/>
          </p:cNvSpPr>
          <p:nvPr>
            <p:ph type="ftr" sz="quarter" idx="3"/>
          </p:nvPr>
        </p:nvSpPr>
        <p:spPr>
          <a:xfrm>
            <a:off x="4166034" y="6356172"/>
            <a:ext cx="3859615" cy="365024"/>
          </a:xfrm>
          <a:prstGeom prst="rect">
            <a:avLst/>
          </a:prstGeom>
          <a:noFill/>
          <a:ln w="9525">
            <a:noFill/>
          </a:ln>
        </p:spPr>
        <p:txBody>
          <a:bodyPr lIns="91436" tIns="45718" rIns="91436" bIns="45718" anchor="ctr"/>
          <a:lstStyle>
            <a:lvl1pPr algn="ctr">
              <a:defRPr sz="1600">
                <a:solidFill>
                  <a:srgbClr val="898989"/>
                </a:solidFill>
              </a:defRPr>
            </a:lvl1pPr>
          </a:lstStyle>
          <a:p>
            <a:pPr lvl="0" eaLnBrk="1" hangingPunct="1"/>
            <a:endParaRPr lang="zh-CN" altLang="en-US" dirty="0"/>
          </a:p>
        </p:txBody>
      </p:sp>
      <p:sp>
        <p:nvSpPr>
          <p:cNvPr id="9222" name="Slide Number Placeholder 5"/>
          <p:cNvSpPr>
            <a:spLocks noGrp="1"/>
          </p:cNvSpPr>
          <p:nvPr>
            <p:ph type="sldNum" sz="quarter" idx="4"/>
          </p:nvPr>
        </p:nvSpPr>
        <p:spPr>
          <a:xfrm>
            <a:off x="8736923" y="6356172"/>
            <a:ext cx="2845096" cy="365024"/>
          </a:xfrm>
          <a:prstGeom prst="rect">
            <a:avLst/>
          </a:prstGeom>
          <a:noFill/>
          <a:ln w="9525">
            <a:noFill/>
          </a:ln>
        </p:spPr>
        <p:txBody>
          <a:bodyPr lIns="91436" tIns="45718" rIns="91436" bIns="45718" anchor="ctr"/>
          <a:lstStyle>
            <a:lvl1pPr algn="r">
              <a:defRPr sz="1600">
                <a:solidFill>
                  <a:srgbClr val="898989"/>
                </a:solidFill>
              </a:defRPr>
            </a:lvl1pPr>
          </a:lstStyle>
          <a:p>
            <a:pPr lvl="0" eaLnBrk="1" hangingPunct="1"/>
            <a:fld id="{9A0DB2DC-4C9A-4742-B13C-FB6460FD3503}" type="slidenum">
              <a:rPr lang="zh-CN" altLang="en-US" dirty="0"/>
            </a:fld>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1218565" lvl="0" indent="-1218565" algn="ctr" defTabSz="914400" eaLnBrk="0" fontAlgn="base" latinLnBrk="0" hangingPunct="0">
        <a:lnSpc>
          <a:spcPct val="100000"/>
        </a:lnSpc>
        <a:spcBef>
          <a:spcPct val="0"/>
        </a:spcBef>
        <a:spcAft>
          <a:spcPct val="0"/>
        </a:spcAft>
        <a:buClr>
          <a:srgbClr val="000000"/>
        </a:buClr>
        <a:buNone/>
        <a:defRPr sz="5900" b="0" i="0" u="none" kern="1200" baseline="0">
          <a:solidFill>
            <a:schemeClr val="tx1"/>
          </a:solidFill>
          <a:latin typeface="+mj-lt"/>
          <a:ea typeface="+mj-ea"/>
          <a:cs typeface="+mj-cs"/>
          <a:sym typeface="Calibri" panose="020F0502020204030204" pitchFamily="34" charset="0"/>
        </a:defRPr>
      </a:lvl1pPr>
    </p:titleStyle>
    <p:bodyStyle>
      <a:lvl1pPr marL="457200" lvl="0" indent="-457200" algn="l" defTabSz="1218565" eaLnBrk="0" fontAlgn="base" latinLnBrk="0" hangingPunct="0">
        <a:lnSpc>
          <a:spcPct val="100000"/>
        </a:lnSpc>
        <a:spcBef>
          <a:spcPct val="20000"/>
        </a:spcBef>
        <a:spcAft>
          <a:spcPct val="0"/>
        </a:spcAft>
        <a:buFont typeface="Arial" panose="020B0604020202020204" pitchFamily="34" charset="0"/>
        <a:buChar char="•"/>
        <a:defRPr sz="4300" b="0" i="0" u="none" kern="1200" baseline="0">
          <a:solidFill>
            <a:schemeClr val="tx1"/>
          </a:solidFill>
          <a:latin typeface="+mn-lt"/>
          <a:ea typeface="+mn-ea"/>
          <a:cs typeface="+mn-cs"/>
          <a:sym typeface="Calibri" panose="020F0502020204030204" pitchFamily="34" charset="0"/>
        </a:defRPr>
      </a:lvl1pPr>
      <a:lvl2pPr marL="990600" lvl="1" indent="-381000" algn="l" defTabSz="1218565" eaLnBrk="0" fontAlgn="base" latinLnBrk="0" hangingPunct="0">
        <a:lnSpc>
          <a:spcPct val="100000"/>
        </a:lnSpc>
        <a:spcBef>
          <a:spcPct val="20000"/>
        </a:spcBef>
        <a:spcAft>
          <a:spcPct val="0"/>
        </a:spcAft>
        <a:buFont typeface="Arial" panose="020B0604020202020204" pitchFamily="34" charset="0"/>
        <a:buChar char="–"/>
        <a:defRPr sz="3800" b="0" i="0" u="none" kern="1200" baseline="0">
          <a:solidFill>
            <a:schemeClr val="tx1"/>
          </a:solidFill>
          <a:latin typeface="+mn-lt"/>
          <a:ea typeface="+mn-ea"/>
          <a:cs typeface="+mn-cs"/>
          <a:sym typeface="Calibri" panose="020F0502020204030204" pitchFamily="34" charset="0"/>
        </a:defRPr>
      </a:lvl2pPr>
      <a:lvl3pPr marL="1523365" lvl="2" indent="-304800" algn="l" defTabSz="1218565"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sym typeface="Calibri" panose="020F0502020204030204" pitchFamily="34" charset="0"/>
        </a:defRPr>
      </a:lvl3pPr>
      <a:lvl4pPr marL="2132965" lvl="3" indent="-304800" algn="l" defTabSz="1218565" eaLnBrk="0" fontAlgn="base" latinLnBrk="0" hangingPunct="0">
        <a:lnSpc>
          <a:spcPct val="100000"/>
        </a:lnSpc>
        <a:spcBef>
          <a:spcPct val="20000"/>
        </a:spcBef>
        <a:spcAft>
          <a:spcPct val="0"/>
        </a:spcAft>
        <a:buFont typeface="Arial" panose="020B0604020202020204" pitchFamily="34" charset="0"/>
        <a:buChar char="–"/>
        <a:defRPr sz="2700" b="0" i="0" u="none" kern="1200" baseline="0">
          <a:solidFill>
            <a:schemeClr val="tx1"/>
          </a:solidFill>
          <a:latin typeface="+mn-lt"/>
          <a:ea typeface="+mn-ea"/>
          <a:cs typeface="+mn-cs"/>
          <a:sym typeface="Calibri" panose="020F0502020204030204" pitchFamily="34" charset="0"/>
        </a:defRPr>
      </a:lvl4pPr>
      <a:lvl5pPr marL="2742565" lvl="4" indent="-304800" algn="l" defTabSz="1218565" eaLnBrk="0" fontAlgn="base" latinLnBrk="0" hangingPunct="0">
        <a:lnSpc>
          <a:spcPct val="100000"/>
        </a:lnSpc>
        <a:spcBef>
          <a:spcPct val="20000"/>
        </a:spcBef>
        <a:spcAft>
          <a:spcPct val="0"/>
        </a:spcAft>
        <a:buFont typeface="Arial" panose="020B0604020202020204" pitchFamily="34" charset="0"/>
        <a:buChar char="»"/>
        <a:defRPr sz="2700" b="0" i="0" u="none" kern="1200" baseline="0">
          <a:solidFill>
            <a:schemeClr val="tx1"/>
          </a:solidFill>
          <a:latin typeface="+mn-lt"/>
          <a:ea typeface="+mn-ea"/>
          <a:cs typeface="+mn-cs"/>
          <a:sym typeface="Calibri" panose="020F0502020204030204" pitchFamily="34" charset="0"/>
        </a:defRPr>
      </a:lvl5pPr>
      <a:lvl6pPr marL="2513965" lvl="5" indent="-228600" algn="l" defTabSz="1218565" eaLnBrk="0" fontAlgn="base" latinLnBrk="0" hangingPunct="0">
        <a:lnSpc>
          <a:spcPct val="100000"/>
        </a:lnSpc>
        <a:spcBef>
          <a:spcPct val="20000"/>
        </a:spcBef>
        <a:spcAft>
          <a:spcPct val="0"/>
        </a:spcAft>
        <a:buFont typeface="Arial" panose="020B0604020202020204" pitchFamily="34" charset="0"/>
        <a:buChar char="»"/>
        <a:defRPr sz="2700" b="0" i="0" u="none" kern="1200" baseline="0">
          <a:solidFill>
            <a:schemeClr val="tx1"/>
          </a:solidFill>
          <a:latin typeface="+mn-lt"/>
          <a:ea typeface="+mn-ea"/>
          <a:cs typeface="+mn-cs"/>
          <a:sym typeface="Calibri" panose="020F0502020204030204" pitchFamily="34" charset="0"/>
        </a:defRPr>
      </a:lvl6pPr>
      <a:lvl7pPr marL="2971165" lvl="6" indent="-228600" algn="l" defTabSz="1218565" eaLnBrk="0" fontAlgn="base" latinLnBrk="0" hangingPunct="0">
        <a:lnSpc>
          <a:spcPct val="100000"/>
        </a:lnSpc>
        <a:spcBef>
          <a:spcPct val="20000"/>
        </a:spcBef>
        <a:spcAft>
          <a:spcPct val="0"/>
        </a:spcAft>
        <a:buFont typeface="Arial" panose="020B0604020202020204" pitchFamily="34" charset="0"/>
        <a:buChar char="»"/>
        <a:defRPr sz="2700" b="0" i="0" u="none" kern="1200" baseline="0">
          <a:solidFill>
            <a:schemeClr val="tx1"/>
          </a:solidFill>
          <a:latin typeface="+mn-lt"/>
          <a:ea typeface="+mn-ea"/>
          <a:cs typeface="+mn-cs"/>
          <a:sym typeface="Calibri" panose="020F0502020204030204" pitchFamily="34" charset="0"/>
        </a:defRPr>
      </a:lvl7pPr>
      <a:lvl8pPr marL="3428365" lvl="7" indent="-228600" algn="l" defTabSz="1218565" eaLnBrk="0" fontAlgn="base" latinLnBrk="0" hangingPunct="0">
        <a:lnSpc>
          <a:spcPct val="100000"/>
        </a:lnSpc>
        <a:spcBef>
          <a:spcPct val="20000"/>
        </a:spcBef>
        <a:spcAft>
          <a:spcPct val="0"/>
        </a:spcAft>
        <a:buFont typeface="Arial" panose="020B0604020202020204" pitchFamily="34" charset="0"/>
        <a:buChar char="»"/>
        <a:defRPr sz="2700" b="0" i="0" u="none" kern="1200" baseline="0">
          <a:solidFill>
            <a:schemeClr val="tx1"/>
          </a:solidFill>
          <a:latin typeface="+mn-lt"/>
          <a:ea typeface="+mn-ea"/>
          <a:cs typeface="+mn-cs"/>
          <a:sym typeface="Calibri" panose="020F0502020204030204" pitchFamily="34" charset="0"/>
        </a:defRPr>
      </a:lvl8pPr>
      <a:lvl9pPr marL="3884930" lvl="8" indent="-228600" algn="l" defTabSz="1218565" eaLnBrk="0" fontAlgn="base" latinLnBrk="0" hangingPunct="0">
        <a:lnSpc>
          <a:spcPct val="100000"/>
        </a:lnSpc>
        <a:spcBef>
          <a:spcPct val="20000"/>
        </a:spcBef>
        <a:spcAft>
          <a:spcPct val="0"/>
        </a:spcAft>
        <a:buFont typeface="Arial" panose="020B0604020202020204" pitchFamily="34" charset="0"/>
        <a:buChar char="»"/>
        <a:defRPr sz="27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0965" lvl="3"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165" lvl="4"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5365" lvl="5"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2565" lvl="6"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199765" lvl="7"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6330" lvl="8"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8" name="TextBox 4"/>
          <p:cNvSpPr/>
          <p:nvPr/>
        </p:nvSpPr>
        <p:spPr>
          <a:xfrm>
            <a:off x="2340108" y="1269647"/>
            <a:ext cx="7698740" cy="678815"/>
          </a:xfrm>
          <a:prstGeom prst="rect">
            <a:avLst/>
          </a:prstGeom>
          <a:noFill/>
          <a:ln w="9525">
            <a:noFill/>
          </a:ln>
        </p:spPr>
        <p:txBody>
          <a:bodyPr wrap="none">
            <a:spAutoFit/>
          </a:bodyPr>
          <a:p>
            <a:pPr lvl="0" algn="ctr" eaLnBrk="1" hangingPunct="1"/>
            <a:r>
              <a:rPr lang="zh-CN" altLang="en-US" sz="3600" b="1" dirty="0">
                <a:solidFill>
                  <a:srgbClr val="E41908"/>
                </a:solidFill>
                <a:latin typeface="微软雅黑" panose="020B0503020204020204" pitchFamily="34" charset="-122"/>
                <a:ea typeface="微软雅黑" panose="020B0503020204020204" pitchFamily="34" charset="-122"/>
                <a:sym typeface="黑体" panose="02010609060101010101" pitchFamily="1" charset="-122"/>
              </a:rPr>
              <a:t>全面强化依法治理·推动安全责任落实</a:t>
            </a:r>
            <a:endParaRPr lang="zh-CN" altLang="en-US" sz="3600" b="1" dirty="0">
              <a:solidFill>
                <a:srgbClr val="E41908"/>
              </a:solidFill>
              <a:latin typeface="微软雅黑" panose="020B0503020204020204" pitchFamily="34" charset="-122"/>
              <a:ea typeface="微软雅黑" panose="020B0503020204020204" pitchFamily="34" charset="-122"/>
              <a:sym typeface="黑体" panose="02010609060101010101" pitchFamily="1" charset="-122"/>
            </a:endParaRPr>
          </a:p>
        </p:txBody>
      </p:sp>
      <p:sp>
        <p:nvSpPr>
          <p:cNvPr id="101379" name="文本框 101378"/>
          <p:cNvSpPr txBox="1"/>
          <p:nvPr/>
        </p:nvSpPr>
        <p:spPr>
          <a:xfrm>
            <a:off x="3333565" y="3956539"/>
            <a:ext cx="6049869" cy="944880"/>
          </a:xfrm>
          <a:prstGeom prst="rect">
            <a:avLst/>
          </a:prstGeom>
          <a:noFill/>
          <a:ln w="9525">
            <a:noFill/>
          </a:ln>
        </p:spPr>
        <p:txBody>
          <a:bodyPr wrap="square">
            <a:spAutoFit/>
          </a:bodyPr>
          <a:p>
            <a:pPr lvl="0" algn="ctr" eaLnBrk="0" latinLnBrk="0" hangingPunct="0"/>
            <a:r>
              <a:rPr lang="zh-CN" altLang="en-US" sz="2800" b="1" dirty="0">
                <a:latin typeface="黑体" panose="02010609060101010101" pitchFamily="1" charset="-122"/>
                <a:ea typeface="黑体" panose="02010609060101010101" pitchFamily="1" charset="-122"/>
              </a:rPr>
              <a:t>主办单位：苏州市人民政府</a:t>
            </a:r>
            <a:endParaRPr lang="zh-CN" altLang="en-US" sz="2800" b="1" dirty="0">
              <a:latin typeface="黑体" panose="02010609060101010101" pitchFamily="1" charset="-122"/>
              <a:ea typeface="黑体" panose="02010609060101010101" pitchFamily="1" charset="-122"/>
            </a:endParaRPr>
          </a:p>
          <a:p>
            <a:pPr lvl="0" algn="ctr" eaLnBrk="0" latinLnBrk="0" hangingPunct="0"/>
            <a:r>
              <a:rPr lang="zh-CN" altLang="en-US" sz="2800" b="1" dirty="0">
                <a:latin typeface="黑体" panose="02010609060101010101" pitchFamily="1" charset="-122"/>
                <a:ea typeface="黑体" panose="02010609060101010101" pitchFamily="1" charset="-122"/>
              </a:rPr>
              <a:t>2021年8月</a:t>
            </a:r>
            <a:r>
              <a:rPr lang="en-US" altLang="zh-CN" sz="2800" b="1" dirty="0">
                <a:latin typeface="黑体" panose="02010609060101010101" pitchFamily="1" charset="-122"/>
                <a:ea typeface="黑体" panose="02010609060101010101" pitchFamily="1" charset="-122"/>
              </a:rPr>
              <a:t>31</a:t>
            </a:r>
            <a:r>
              <a:rPr lang="zh-CN" altLang="en-US" sz="2800" b="1" dirty="0">
                <a:latin typeface="黑体" panose="02010609060101010101" pitchFamily="1" charset="-122"/>
                <a:ea typeface="黑体" panose="02010609060101010101" pitchFamily="1" charset="-122"/>
              </a:rPr>
              <a:t>日</a:t>
            </a:r>
            <a:endParaRPr lang="zh-CN" altLang="en-US" sz="2800" b="1" dirty="0">
              <a:latin typeface="黑体" panose="02010609060101010101" pitchFamily="1" charset="-122"/>
              <a:ea typeface="黑体" panose="02010609060101010101" pitchFamily="1" charset="-122"/>
            </a:endParaRPr>
          </a:p>
        </p:txBody>
      </p:sp>
      <p:sp>
        <p:nvSpPr>
          <p:cNvPr id="101380" name="TextBox 4"/>
          <p:cNvSpPr/>
          <p:nvPr/>
        </p:nvSpPr>
        <p:spPr>
          <a:xfrm>
            <a:off x="781574" y="2401221"/>
            <a:ext cx="10949121" cy="808990"/>
          </a:xfrm>
          <a:prstGeom prst="rect">
            <a:avLst/>
          </a:prstGeom>
          <a:noFill/>
          <a:ln w="9525">
            <a:noFill/>
          </a:ln>
        </p:spPr>
        <p:txBody>
          <a:bodyPr vert="horz" wrap="square" anchor="t">
            <a:spAutoFit/>
          </a:bodyPr>
          <a:p>
            <a:pPr lvl="0" algn="ctr" eaLnBrk="1" hangingPunct="1"/>
            <a:r>
              <a:rPr lang="zh-CN" altLang="en-US" sz="4400" b="1" dirty="0">
                <a:solidFill>
                  <a:srgbClr val="840C18"/>
                </a:solidFill>
                <a:latin typeface="黑体" panose="02010609060101010101" pitchFamily="1" charset="-122"/>
                <a:ea typeface="微软雅黑" panose="020B0503020204020204" pitchFamily="34" charset="-122"/>
                <a:sym typeface="黑体" panose="02010609060101010101" pitchFamily="1" charset="-122"/>
              </a:rPr>
              <a:t>苏州市新《安全生产法》宣贯动员视频会</a:t>
            </a:r>
            <a:endParaRPr lang="zh-CN" altLang="en-US" sz="4400" b="1" dirty="0">
              <a:solidFill>
                <a:srgbClr val="840C18"/>
              </a:solidFill>
              <a:latin typeface="黑体" panose="02010609060101010101" pitchFamily="1" charset="-122"/>
              <a:ea typeface="微软雅黑" panose="020B0503020204020204" pitchFamily="34" charset="-122"/>
              <a:sym typeface="黑体" panose="02010609060101010101" pitchFamily="1" charset="-122"/>
            </a:endParaRPr>
          </a:p>
        </p:txBody>
      </p:sp>
    </p:spTree>
  </p:cSld>
  <p:clrMapOvr>
    <a:masterClrMapping/>
  </p:clrMapOvr>
  <p:transition spd="slow"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97971" y="141513"/>
            <a:ext cx="11887200" cy="6432530"/>
          </a:xfrm>
          <a:prstGeom prst="rect">
            <a:avLst/>
          </a:prstGeom>
        </p:spPr>
        <p:txBody>
          <a:bodyPr wrap="square">
            <a:spAutoFit/>
          </a:bodyPr>
          <a:lstStyle/>
          <a:p>
            <a:pPr lvl="0" indent="406400" algn="just"/>
            <a:r>
              <a:rPr lang="en-US"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一）进一步强化各级政府的安全生产职责</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endParaRPr lang="en-US"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endParaRPr>
          </a:p>
          <a:p>
            <a:pPr lvl="0" indent="406400" algn="just"/>
            <a:r>
              <a:rPr lang="en-US"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 </a:t>
            </a:r>
            <a:r>
              <a:rPr lang="en-US"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solidFill>
                  <a:prstClr val="black"/>
                </a:solidFill>
                <a:latin typeface="Times New Roman" panose="02020603050405020304" pitchFamily="18" charset="0"/>
                <a:cs typeface="Times New Roman" panose="02020603050405020304" pitchFamily="18" charset="0"/>
              </a:rPr>
              <a:t>从</a:t>
            </a:r>
            <a:r>
              <a:rPr lang="en-US" altLang="zh-CN" sz="3200" b="1"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b="1"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总则</a:t>
            </a:r>
            <a:r>
              <a:rPr lang="en-US" altLang="zh-CN" sz="3200" b="1"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b="1"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生产安全事故的应急救援与调查处理</a:t>
            </a:r>
            <a:r>
              <a:rPr lang="en-US" altLang="zh-CN" sz="3200" b="1"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cs typeface="Times New Roman" panose="02020603050405020304" pitchFamily="18" charset="0"/>
              </a:rPr>
              <a:t>等部分新增、修改的条款看，各级政府安全生产职责有所增加并进一步完善</a:t>
            </a:r>
            <a:r>
              <a:rPr lang="zh-CN" altLang="zh-CN" sz="3200" kern="100" dirty="0" smtClean="0">
                <a:solidFill>
                  <a:prstClr val="black"/>
                </a:solidFill>
                <a:latin typeface="Times New Roman" panose="02020603050405020304" pitchFamily="18" charset="0"/>
                <a:cs typeface="Times New Roman" panose="02020603050405020304" pitchFamily="18" charset="0"/>
              </a:rPr>
              <a:t>。主要</a:t>
            </a:r>
            <a:r>
              <a:rPr lang="zh-CN" altLang="zh-CN" sz="3200" kern="100" dirty="0">
                <a:solidFill>
                  <a:prstClr val="black"/>
                </a:solidFill>
                <a:latin typeface="Times New Roman" panose="02020603050405020304" pitchFamily="18" charset="0"/>
                <a:cs typeface="Times New Roman" panose="02020603050405020304" pitchFamily="18" charset="0"/>
              </a:rPr>
              <a:t>有</a:t>
            </a:r>
            <a:r>
              <a:rPr lang="en-US" altLang="zh-CN" sz="3200" kern="100" dirty="0">
                <a:solidFill>
                  <a:prstClr val="black"/>
                </a:solidFill>
                <a:latin typeface="Times New Roman" panose="02020603050405020304" pitchFamily="18" charset="0"/>
                <a:cs typeface="Times New Roman" panose="02020603050405020304" pitchFamily="18" charset="0"/>
              </a:rPr>
              <a:t>9</a:t>
            </a:r>
            <a:r>
              <a:rPr lang="zh-CN" altLang="zh-CN" sz="3200" kern="100" dirty="0">
                <a:solidFill>
                  <a:prstClr val="black"/>
                </a:solidFill>
                <a:latin typeface="Times New Roman" panose="02020603050405020304" pitchFamily="18" charset="0"/>
                <a:cs typeface="Times New Roman" panose="02020603050405020304" pitchFamily="18" charset="0"/>
              </a:rPr>
              <a:t>个方面的增加或</a:t>
            </a:r>
            <a:r>
              <a:rPr lang="zh-CN" altLang="zh-CN" sz="3200" kern="100" dirty="0" smtClean="0">
                <a:solidFill>
                  <a:prstClr val="black"/>
                </a:solidFill>
                <a:latin typeface="Times New Roman" panose="02020603050405020304" pitchFamily="18" charset="0"/>
                <a:cs typeface="Times New Roman" panose="02020603050405020304" pitchFamily="18" charset="0"/>
              </a:rPr>
              <a:t>完善</a:t>
            </a:r>
            <a:r>
              <a:rPr lang="zh-CN" altLang="en-US" sz="3200" kern="100" dirty="0" smtClean="0">
                <a:solidFill>
                  <a:prstClr val="black"/>
                </a:solidFill>
                <a:latin typeface="Times New Roman" panose="02020603050405020304" pitchFamily="18" charset="0"/>
                <a:cs typeface="Times New Roman" panose="02020603050405020304" pitchFamily="18" charset="0"/>
              </a:rPr>
              <a:t>：</a:t>
            </a:r>
            <a:endParaRPr lang="en-US" altLang="zh-CN" sz="3200" kern="100" dirty="0">
              <a:solidFill>
                <a:prstClr val="black"/>
              </a:solidFill>
              <a:latin typeface="Times New Roman" panose="02020603050405020304" pitchFamily="18" charset="0"/>
              <a:cs typeface="Times New Roman" panose="02020603050405020304" pitchFamily="18" charset="0"/>
            </a:endParaRPr>
          </a:p>
          <a:p>
            <a:pPr lvl="0" indent="406400" algn="just"/>
            <a:r>
              <a:rPr lang="en-US" altLang="zh-CN" sz="2800" kern="100" dirty="0">
                <a:solidFill>
                  <a:prstClr val="black"/>
                </a:solidFill>
                <a:latin typeface="Times New Roman" panose="02020603050405020304" pitchFamily="18" charset="0"/>
                <a:cs typeface="Times New Roman" panose="02020603050405020304" pitchFamily="18" charset="0"/>
              </a:rPr>
              <a:t> </a:t>
            </a:r>
            <a:endParaRPr lang="en-US" altLang="zh-CN" sz="2800" kern="100" dirty="0" smtClean="0">
              <a:solidFill>
                <a:prstClr val="black"/>
              </a:solidFill>
              <a:latin typeface="Times New Roman" panose="02020603050405020304" pitchFamily="18" charset="0"/>
              <a:cs typeface="Times New Roman" panose="02020603050405020304" pitchFamily="18" charset="0"/>
            </a:endParaRPr>
          </a:p>
          <a:p>
            <a:pPr lvl="0" indent="406400" algn="just"/>
            <a:r>
              <a:rPr lang="en-US" altLang="zh-CN" sz="3200" kern="100" dirty="0">
                <a:solidFill>
                  <a:prstClr val="black"/>
                </a:solidFill>
                <a:latin typeface="Times New Roman" panose="02020603050405020304" pitchFamily="18" charset="0"/>
                <a:cs typeface="Times New Roman" panose="02020603050405020304" pitchFamily="18" charset="0"/>
              </a:rPr>
              <a:t> </a:t>
            </a:r>
            <a:r>
              <a:rPr lang="en-US" altLang="zh-CN" sz="3200" kern="100" dirty="0" smtClean="0">
                <a:solidFill>
                  <a:prstClr val="black"/>
                </a:solidFill>
                <a:latin typeface="Times New Roman" panose="02020603050405020304" pitchFamily="18" charset="0"/>
                <a:cs typeface="Times New Roman" panose="02020603050405020304" pitchFamily="18" charset="0"/>
              </a:rPr>
              <a:t> 1</a:t>
            </a:r>
            <a:r>
              <a:rPr lang="en-US" altLang="zh-CN" sz="3200" kern="100" dirty="0">
                <a:solidFill>
                  <a:prstClr val="black"/>
                </a:solidFill>
                <a:latin typeface="Times New Roman" panose="02020603050405020304" pitchFamily="18" charset="0"/>
                <a:cs typeface="Times New Roman" panose="02020603050405020304" pitchFamily="18" charset="0"/>
              </a:rPr>
              <a:t>.</a:t>
            </a:r>
            <a:r>
              <a:rPr lang="zh-CN" altLang="zh-CN" sz="3200" kern="100" dirty="0">
                <a:solidFill>
                  <a:prstClr val="black"/>
                </a:solidFill>
                <a:latin typeface="Times New Roman" panose="02020603050405020304" pitchFamily="18" charset="0"/>
                <a:cs typeface="Times New Roman" panose="02020603050405020304" pitchFamily="18" charset="0"/>
              </a:rPr>
              <a:t>新《安法》第三条第三款中，将原来</a:t>
            </a:r>
            <a:r>
              <a:rPr lang="en-US" altLang="zh-CN" sz="3200" kern="100" dirty="0">
                <a:solidFill>
                  <a:prstClr val="black"/>
                </a:solidFill>
                <a:latin typeface="Times New Roman" panose="02020603050405020304" pitchFamily="18" charset="0"/>
                <a:cs typeface="Times New Roman" panose="02020603050405020304" pitchFamily="18" charset="0"/>
              </a:rPr>
              <a:t>“…</a:t>
            </a:r>
            <a:r>
              <a:rPr lang="zh-CN" altLang="zh-CN" sz="3200" kern="100" dirty="0">
                <a:solidFill>
                  <a:prstClr val="black"/>
                </a:solidFill>
                <a:latin typeface="Times New Roman" panose="02020603050405020304" pitchFamily="18" charset="0"/>
                <a:cs typeface="Times New Roman" panose="02020603050405020304" pitchFamily="18" charset="0"/>
              </a:rPr>
              <a:t>，强化和落实生产经营单位主</a:t>
            </a:r>
            <a:r>
              <a:rPr lang="zh-CN" altLang="zh-CN" sz="3200" kern="100" dirty="0">
                <a:solidFill>
                  <a:prstClr val="black"/>
                </a:solidFill>
                <a:latin typeface="宋体" panose="02010600030101010101" pitchFamily="2" charset="-122"/>
                <a:cs typeface="Times New Roman" panose="02020603050405020304" pitchFamily="18" charset="0"/>
              </a:rPr>
              <a:t>体责任，</a:t>
            </a:r>
            <a:r>
              <a:rPr lang="en-US" altLang="zh-CN" sz="3200" kern="100" dirty="0">
                <a:solidFill>
                  <a:prstClr val="black"/>
                </a:solidFill>
                <a:latin typeface="宋体" panose="02010600030101010101" pitchFamily="2" charset="-122"/>
                <a:cs typeface="Times New Roman" panose="02020603050405020304" pitchFamily="18" charset="0"/>
              </a:rPr>
              <a:t>…”</a:t>
            </a:r>
            <a:r>
              <a:rPr lang="zh-CN" altLang="zh-CN" sz="3200" kern="100" dirty="0">
                <a:solidFill>
                  <a:prstClr val="black"/>
                </a:solidFill>
                <a:latin typeface="宋体" panose="02010600030101010101" pitchFamily="2" charset="-122"/>
                <a:cs typeface="Times New Roman" panose="02020603050405020304" pitchFamily="18" charset="0"/>
              </a:rPr>
              <a:t>修改为</a:t>
            </a:r>
            <a:r>
              <a:rPr lang="en-US" altLang="zh-CN" sz="3200" kern="100" dirty="0">
                <a:solidFill>
                  <a:prstClr val="black"/>
                </a:solidFill>
                <a:latin typeface="宋体" panose="02010600030101010101" pitchFamily="2" charset="-122"/>
                <a:cs typeface="Times New Roman" panose="02020603050405020304" pitchFamily="18" charset="0"/>
              </a:rPr>
              <a:t>“…</a:t>
            </a:r>
            <a:r>
              <a:rPr lang="zh-CN" altLang="zh-CN" sz="3200" kern="100" dirty="0">
                <a:solidFill>
                  <a:prstClr val="black"/>
                </a:solidFill>
                <a:latin typeface="宋体" panose="02010600030101010101" pitchFamily="2" charset="-122"/>
                <a:cs typeface="Times New Roman" panose="02020603050405020304" pitchFamily="18" charset="0"/>
              </a:rPr>
              <a:t>，强化和落实生产经营单位主体责任</a:t>
            </a:r>
            <a:r>
              <a:rPr lang="zh-CN" altLang="zh-CN" sz="3200" u="sng" kern="100" dirty="0">
                <a:solidFill>
                  <a:prstClr val="black"/>
                </a:solidFill>
                <a:latin typeface="宋体" panose="02010600030101010101" pitchFamily="2" charset="-122"/>
                <a:cs typeface="Times New Roman" panose="02020603050405020304" pitchFamily="18" charset="0"/>
              </a:rPr>
              <a:t>与政府监管责任，</a:t>
            </a:r>
            <a:r>
              <a:rPr lang="en-US" altLang="zh-CN" sz="3200" u="sng" kern="100" dirty="0">
                <a:solidFill>
                  <a:prstClr val="black"/>
                </a:solidFill>
                <a:latin typeface="宋体" panose="02010600030101010101" pitchFamily="2" charset="-122"/>
                <a:cs typeface="Times New Roman" panose="02020603050405020304" pitchFamily="18" charset="0"/>
              </a:rPr>
              <a:t>…</a:t>
            </a:r>
            <a:r>
              <a:rPr lang="zh-CN" altLang="zh-CN" sz="3200" kern="100" dirty="0">
                <a:solidFill>
                  <a:prstClr val="black"/>
                </a:solidFill>
                <a:latin typeface="宋体" panose="02010600030101010101" pitchFamily="2" charset="-122"/>
                <a:cs typeface="Times New Roman" panose="02020603050405020304" pitchFamily="18" charset="0"/>
              </a:rPr>
              <a:t>。</a:t>
            </a:r>
            <a:r>
              <a:rPr lang="en-US" altLang="zh-CN" sz="3200" kern="100" dirty="0">
                <a:solidFill>
                  <a:prstClr val="black"/>
                </a:solidFill>
                <a:latin typeface="宋体" panose="02010600030101010101" pitchFamily="2" charset="-122"/>
                <a:cs typeface="Times New Roman" panose="02020603050405020304" pitchFamily="18" charset="0"/>
              </a:rPr>
              <a:t>”</a:t>
            </a:r>
            <a:r>
              <a:rPr lang="zh-CN" altLang="zh-CN" sz="3200" kern="100" dirty="0">
                <a:solidFill>
                  <a:prstClr val="black"/>
                </a:solidFill>
                <a:latin typeface="宋体" panose="02010600030101010101" pitchFamily="2" charset="-122"/>
                <a:cs typeface="Times New Roman" panose="02020603050405020304" pitchFamily="18" charset="0"/>
              </a:rPr>
              <a:t>，新增加了</a:t>
            </a:r>
            <a:r>
              <a:rPr lang="en-US" altLang="zh-CN" sz="3200" u="sng" kern="100" dirty="0">
                <a:solidFill>
                  <a:prstClr val="black"/>
                </a:solidFill>
                <a:latin typeface="宋体" panose="02010600030101010101" pitchFamily="2" charset="-122"/>
                <a:cs typeface="Times New Roman" panose="02020603050405020304" pitchFamily="18" charset="0"/>
              </a:rPr>
              <a:t>“</a:t>
            </a:r>
            <a:r>
              <a:rPr lang="zh-CN" altLang="zh-CN" sz="3200" u="sng" kern="100" dirty="0">
                <a:solidFill>
                  <a:prstClr val="black"/>
                </a:solidFill>
                <a:latin typeface="宋体" panose="02010600030101010101" pitchFamily="2" charset="-122"/>
                <a:cs typeface="Times New Roman" panose="02020603050405020304" pitchFamily="18" charset="0"/>
              </a:rPr>
              <a:t>政府监管责任</a:t>
            </a:r>
            <a:r>
              <a:rPr lang="en-US" altLang="zh-CN" sz="3200" u="sng" kern="100" dirty="0">
                <a:solidFill>
                  <a:prstClr val="black"/>
                </a:solidFill>
                <a:latin typeface="宋体" panose="02010600030101010101" pitchFamily="2" charset="-122"/>
                <a:cs typeface="Times New Roman" panose="02020603050405020304" pitchFamily="18" charset="0"/>
              </a:rPr>
              <a:t>”</a:t>
            </a:r>
            <a:r>
              <a:rPr lang="zh-CN" altLang="zh-CN" sz="3200" kern="100" dirty="0">
                <a:solidFill>
                  <a:prstClr val="black"/>
                </a:solidFill>
                <a:latin typeface="宋体" panose="02010600030101010101" pitchFamily="2" charset="-122"/>
                <a:cs typeface="Times New Roman" panose="02020603050405020304" pitchFamily="18" charset="0"/>
              </a:rPr>
              <a:t>的表述。</a:t>
            </a:r>
            <a:endParaRPr lang="zh-CN" altLang="zh-CN" sz="3200" kern="100" dirty="0">
              <a:solidFill>
                <a:prstClr val="black"/>
              </a:solidFill>
              <a:latin typeface="宋体" panose="02010600030101010101" pitchFamily="2" charset="-122"/>
              <a:cs typeface="Times New Roman" panose="02020603050405020304" pitchFamily="18" charset="0"/>
            </a:endParaRPr>
          </a:p>
          <a:p>
            <a:pPr lvl="0" indent="406400" algn="just"/>
            <a:r>
              <a:rPr lang="en-US"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这一内容修改，是为了进一步强化和强调</a:t>
            </a:r>
            <a:r>
              <a:rPr lang="en-US"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两个主体责任</a:t>
            </a:r>
            <a:r>
              <a:rPr lang="en-US"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，即企业主体责任和政府监管责任。做好安全生产工作，既要依靠生产经营单位这个内因、主因，又要依靠政府监管这个最强大、最有力的外因，是推动安全生产的</a:t>
            </a:r>
            <a:r>
              <a:rPr lang="en-US"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双轮驱动</a:t>
            </a:r>
            <a:r>
              <a:rPr lang="en-US"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a:solidFill>
                  <a:prstClr val="black"/>
                </a:solidFill>
                <a:latin typeface="宋体" panose="02010600030101010101" pitchFamily="2" charset="-122"/>
                <a:cs typeface="Times New Roman" panose="02020603050405020304" pitchFamily="18" charset="0"/>
              </a:rPr>
              <a:t>。 </a:t>
            </a:r>
            <a:endParaRPr lang="zh-CN" altLang="en-US" sz="3200" kern="100" dirty="0" smtClean="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74171" y="141514"/>
            <a:ext cx="11604172" cy="5878532"/>
          </a:xfrm>
          <a:prstGeom prst="rect">
            <a:avLst/>
          </a:prstGeom>
        </p:spPr>
        <p:txBody>
          <a:bodyPr wrap="square">
            <a:spAutoFit/>
          </a:bodyPr>
          <a:lstStyle/>
          <a:p>
            <a:pPr indent="406400" algn="just">
              <a:spcAft>
                <a:spcPts val="0"/>
              </a:spcAft>
            </a:pPr>
            <a:r>
              <a:rPr lang="en-US" altLang="zh-CN" sz="2800" kern="100" dirty="0" smtClean="0">
                <a:latin typeface="+mn-ea"/>
                <a:cs typeface="Times New Roman" panose="02020603050405020304" pitchFamily="18" charset="0"/>
              </a:rPr>
              <a:t>  </a:t>
            </a:r>
            <a:endParaRPr lang="en-US" altLang="zh-CN" sz="2800" kern="100" dirty="0" smtClean="0">
              <a:latin typeface="+mn-ea"/>
              <a:cs typeface="Times New Roman" panose="02020603050405020304" pitchFamily="18" charset="0"/>
            </a:endParaRPr>
          </a:p>
          <a:p>
            <a:pPr indent="406400" algn="just">
              <a:spcAft>
                <a:spcPts val="0"/>
              </a:spcAft>
            </a:pPr>
            <a:r>
              <a:rPr lang="en-US" altLang="zh-CN" sz="2800" kern="100" dirty="0">
                <a:latin typeface="Times New Roman" panose="02020603050405020304" pitchFamily="18" charset="0"/>
                <a:cs typeface="Times New Roman" panose="02020603050405020304" pitchFamily="18" charset="0"/>
              </a:rPr>
              <a:t> </a:t>
            </a:r>
            <a:r>
              <a:rPr lang="en-US" altLang="zh-CN" sz="2800" kern="100" dirty="0" smtClean="0">
                <a:latin typeface="Times New Roman" panose="02020603050405020304" pitchFamily="18" charset="0"/>
                <a:cs typeface="Times New Roman" panose="02020603050405020304" pitchFamily="18" charset="0"/>
              </a:rPr>
              <a:t>   2</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新《安法》第八条第一款中</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国务院和县级以上地方各级人民政府应当根据国民经济和社会发展规划制定安全生产规划，并组织实施。安全生产规划应当</a:t>
            </a:r>
            <a:r>
              <a:rPr lang="zh-CN" altLang="zh-CN" sz="2800" u="sng" kern="100" dirty="0">
                <a:latin typeface="Times New Roman" panose="02020603050405020304" pitchFamily="18" charset="0"/>
                <a:cs typeface="Times New Roman" panose="02020603050405020304" pitchFamily="18" charset="0"/>
              </a:rPr>
              <a:t>与国土空间规划等相关规划相衔接。</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，将原来的</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与城乡规划相衔接</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修改为</a:t>
            </a:r>
            <a:r>
              <a:rPr lang="en-US" altLang="zh-CN" sz="2800" u="sng" kern="100" dirty="0">
                <a:latin typeface="Times New Roman" panose="02020603050405020304" pitchFamily="18" charset="0"/>
                <a:cs typeface="Times New Roman" panose="02020603050405020304" pitchFamily="18" charset="0"/>
              </a:rPr>
              <a:t>“</a:t>
            </a:r>
            <a:r>
              <a:rPr lang="zh-CN" altLang="zh-CN" sz="2800" u="sng" kern="100" dirty="0">
                <a:latin typeface="Times New Roman" panose="02020603050405020304" pitchFamily="18" charset="0"/>
                <a:cs typeface="Times New Roman" panose="02020603050405020304" pitchFamily="18" charset="0"/>
              </a:rPr>
              <a:t>与国土空间规划等相关规划相衔接</a:t>
            </a:r>
            <a:r>
              <a:rPr lang="en-US" altLang="zh-CN" sz="2800" u="sng"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a:t>
            </a:r>
            <a:endParaRPr lang="zh-CN" altLang="zh-CN" sz="2800" kern="100" dirty="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这</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一修改，是为了适应</a:t>
            </a:r>
            <a:r>
              <a:rPr lang="en-US" altLang="zh-CN" sz="28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多规合一</a:t>
            </a:r>
            <a:r>
              <a:rPr lang="en-US" altLang="zh-CN" sz="28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规划调整</a:t>
            </a:r>
            <a:r>
              <a:rPr lang="en-US" altLang="zh-CN" sz="28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等新形势的变化，增强了法律可操作性</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a:t>
            </a:r>
            <a:endParaRPr lang="en-US" altLang="zh-CN" sz="2800" dirty="0" smtClean="0">
              <a:latin typeface="Times New Roman" panose="02020603050405020304" pitchFamily="18" charset="0"/>
              <a:ea typeface="方正仿宋_GBK" panose="03000509000000000000" pitchFamily="65" charset="-122"/>
              <a:cs typeface="Times New Roman" panose="02020603050405020304" pitchFamily="18" charset="0"/>
            </a:endParaRPr>
          </a:p>
          <a:p>
            <a:pPr lvl="0" indent="406400" algn="just"/>
            <a:r>
              <a:rPr lang="en-US" altLang="zh-CN" sz="2800" kern="100" dirty="0">
                <a:solidFill>
                  <a:prstClr val="black"/>
                </a:solidFill>
                <a:latin typeface="Times New Roman" panose="02020603050405020304" pitchFamily="18" charset="0"/>
                <a:cs typeface="Times New Roman" panose="02020603050405020304" pitchFamily="18" charset="0"/>
              </a:rPr>
              <a:t> </a:t>
            </a:r>
            <a:r>
              <a:rPr lang="en-US" altLang="zh-CN" sz="2800" kern="100" dirty="0" smtClean="0">
                <a:solidFill>
                  <a:prstClr val="black"/>
                </a:solidFill>
                <a:latin typeface="Times New Roman" panose="02020603050405020304" pitchFamily="18" charset="0"/>
                <a:cs typeface="Times New Roman" panose="02020603050405020304" pitchFamily="18" charset="0"/>
              </a:rPr>
              <a:t>  </a:t>
            </a:r>
            <a:endParaRPr lang="en-US" altLang="zh-CN" sz="2800" kern="100" dirty="0" smtClean="0">
              <a:solidFill>
                <a:prstClr val="black"/>
              </a:solidFill>
              <a:latin typeface="Times New Roman" panose="02020603050405020304" pitchFamily="18" charset="0"/>
              <a:cs typeface="Times New Roman" panose="02020603050405020304" pitchFamily="18" charset="0"/>
            </a:endParaRPr>
          </a:p>
          <a:p>
            <a:pPr lvl="0" indent="406400" algn="just"/>
            <a:r>
              <a:rPr lang="en-US" altLang="zh-CN" sz="2800" kern="100" dirty="0">
                <a:solidFill>
                  <a:prstClr val="black"/>
                </a:solidFill>
                <a:latin typeface="Times New Roman" panose="02020603050405020304" pitchFamily="18" charset="0"/>
                <a:cs typeface="Times New Roman" panose="02020603050405020304" pitchFamily="18" charset="0"/>
              </a:rPr>
              <a:t> </a:t>
            </a:r>
            <a:r>
              <a:rPr lang="en-US" altLang="zh-CN" sz="2800" kern="100" dirty="0" smtClean="0">
                <a:solidFill>
                  <a:prstClr val="black"/>
                </a:solidFill>
                <a:latin typeface="Times New Roman" panose="02020603050405020304" pitchFamily="18" charset="0"/>
                <a:cs typeface="Times New Roman" panose="02020603050405020304" pitchFamily="18" charset="0"/>
              </a:rPr>
              <a:t>  3</a:t>
            </a:r>
            <a:r>
              <a:rPr lang="en-US" altLang="zh-CN" sz="2800" kern="100" dirty="0">
                <a:solidFill>
                  <a:prstClr val="black"/>
                </a:solidFill>
                <a:latin typeface="Times New Roman" panose="02020603050405020304" pitchFamily="18" charset="0"/>
                <a:cs typeface="Times New Roman" panose="02020603050405020304" pitchFamily="18" charset="0"/>
              </a:rPr>
              <a:t>.</a:t>
            </a:r>
            <a:r>
              <a:rPr lang="zh-CN" altLang="zh-CN" sz="2800" kern="100" dirty="0">
                <a:solidFill>
                  <a:prstClr val="black"/>
                </a:solidFill>
                <a:latin typeface="Times New Roman" panose="02020603050405020304" pitchFamily="18" charset="0"/>
                <a:cs typeface="Times New Roman" panose="02020603050405020304" pitchFamily="18" charset="0"/>
              </a:rPr>
              <a:t>新《安法》第八条新增第二款 </a:t>
            </a:r>
            <a:r>
              <a:rPr lang="en-US" altLang="zh-CN" sz="2800" u="sng" kern="100" dirty="0">
                <a:solidFill>
                  <a:prstClr val="black"/>
                </a:solidFill>
                <a:latin typeface="Times New Roman" panose="02020603050405020304" pitchFamily="18" charset="0"/>
                <a:cs typeface="Times New Roman" panose="02020603050405020304" pitchFamily="18" charset="0"/>
              </a:rPr>
              <a:t>“</a:t>
            </a:r>
            <a:r>
              <a:rPr lang="zh-CN" altLang="zh-CN" sz="2800" u="sng" kern="100" dirty="0">
                <a:solidFill>
                  <a:prstClr val="black"/>
                </a:solidFill>
                <a:latin typeface="Times New Roman" panose="02020603050405020304" pitchFamily="18" charset="0"/>
                <a:cs typeface="Times New Roman" panose="02020603050405020304" pitchFamily="18" charset="0"/>
              </a:rPr>
              <a:t>各级人民政府应当加强</a:t>
            </a:r>
            <a:r>
              <a:rPr lang="zh-CN" altLang="en-US" sz="2800" u="sng" kern="100" dirty="0">
                <a:solidFill>
                  <a:prstClr val="black"/>
                </a:solidFill>
                <a:latin typeface="Times New Roman" panose="02020603050405020304" pitchFamily="18" charset="0"/>
                <a:cs typeface="Times New Roman" panose="02020603050405020304" pitchFamily="18" charset="0"/>
              </a:rPr>
              <a:t>安全</a:t>
            </a:r>
            <a:r>
              <a:rPr lang="zh-CN" altLang="zh-CN" sz="2800" u="sng" kern="100" dirty="0">
                <a:solidFill>
                  <a:prstClr val="black"/>
                </a:solidFill>
                <a:latin typeface="Times New Roman" panose="02020603050405020304" pitchFamily="18" charset="0"/>
                <a:cs typeface="Times New Roman" panose="02020603050405020304" pitchFamily="18" charset="0"/>
              </a:rPr>
              <a:t>生产基础设施建设和</a:t>
            </a:r>
            <a:r>
              <a:rPr lang="zh-CN" altLang="en-US" sz="2800" u="sng" kern="100" dirty="0">
                <a:solidFill>
                  <a:prstClr val="black"/>
                </a:solidFill>
                <a:latin typeface="Times New Roman" panose="02020603050405020304" pitchFamily="18" charset="0"/>
                <a:cs typeface="Times New Roman" panose="02020603050405020304" pitchFamily="18" charset="0"/>
              </a:rPr>
              <a:t>安全</a:t>
            </a:r>
            <a:r>
              <a:rPr lang="zh-CN" altLang="zh-CN" sz="2800" u="sng" kern="100" dirty="0">
                <a:solidFill>
                  <a:prstClr val="black"/>
                </a:solidFill>
                <a:latin typeface="Times New Roman" panose="02020603050405020304" pitchFamily="18" charset="0"/>
                <a:cs typeface="Times New Roman" panose="02020603050405020304" pitchFamily="18" charset="0"/>
              </a:rPr>
              <a:t>生产监管能力建设，所需经费列入本级预算。</a:t>
            </a:r>
            <a:r>
              <a:rPr lang="en-US" altLang="zh-CN" sz="2800" b="1" u="sng" kern="100" dirty="0">
                <a:solidFill>
                  <a:prstClr val="black"/>
                </a:solidFill>
                <a:latin typeface="Times New Roman" panose="02020603050405020304" pitchFamily="18" charset="0"/>
                <a:cs typeface="Times New Roman" panose="02020603050405020304" pitchFamily="18" charset="0"/>
              </a:rPr>
              <a:t>”</a:t>
            </a:r>
            <a:endParaRPr lang="zh-CN" altLang="zh-CN" sz="2800" kern="100" dirty="0">
              <a:solidFill>
                <a:prstClr val="black"/>
              </a:solidFill>
              <a:latin typeface="Times New Roman" panose="02020603050405020304" pitchFamily="18" charset="0"/>
              <a:cs typeface="Times New Roman" panose="02020603050405020304" pitchFamily="18" charset="0"/>
            </a:endParaRPr>
          </a:p>
          <a:p>
            <a:pPr lvl="0" indent="406400" algn="just"/>
            <a:r>
              <a:rPr lang="en-US" altLang="zh-CN" sz="3200" kern="100" dirty="0">
                <a:solidFill>
                  <a:prstClr val="black"/>
                </a:solidFill>
                <a:latin typeface="Times New Roman" panose="02020603050405020304" pitchFamily="18" charset="0"/>
                <a:cs typeface="Times New Roman" panose="02020603050405020304" pitchFamily="18" charset="0"/>
              </a:rPr>
              <a:t>    </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新增这一款主要是强化各级人民政府安全生产的领导责任，要求各级政府必须从</a:t>
            </a:r>
            <a:r>
              <a:rPr lang="en-US"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硬件</a:t>
            </a:r>
            <a:r>
              <a:rPr lang="en-US"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和</a:t>
            </a:r>
            <a:r>
              <a:rPr lang="en-US"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软件</a:t>
            </a:r>
            <a:r>
              <a:rPr lang="en-US"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两个方面入手，加强安全生产基础建设。</a:t>
            </a:r>
            <a:endParaRPr lang="zh-CN" altLang="en-US" sz="28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6828" y="272142"/>
            <a:ext cx="11277601" cy="4524315"/>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cs typeface="Times New Roman" panose="02020603050405020304" pitchFamily="18" charset="0"/>
              </a:rPr>
              <a:t>    4</a:t>
            </a:r>
            <a:r>
              <a:rPr lang="en-US" altLang="zh-CN" sz="3200" kern="100" dirty="0">
                <a:latin typeface="Times New Roman" panose="02020603050405020304" pitchFamily="18" charset="0"/>
                <a:cs typeface="Times New Roman" panose="02020603050405020304" pitchFamily="18" charset="0"/>
              </a:rPr>
              <a:t>.</a:t>
            </a:r>
            <a:r>
              <a:rPr lang="zh-CN" altLang="zh-CN" sz="3200" kern="100" dirty="0">
                <a:latin typeface="Times New Roman" panose="02020603050405020304" pitchFamily="18" charset="0"/>
                <a:cs typeface="Times New Roman" panose="02020603050405020304" pitchFamily="18" charset="0"/>
              </a:rPr>
              <a:t>新《安法》第八条新增第三款</a:t>
            </a:r>
            <a:r>
              <a:rPr lang="en-US" altLang="zh-CN" sz="3200" u="sng" kern="100" dirty="0">
                <a:latin typeface="Times New Roman" panose="02020603050405020304" pitchFamily="18" charset="0"/>
                <a:cs typeface="Times New Roman" panose="02020603050405020304" pitchFamily="18" charset="0"/>
              </a:rPr>
              <a:t>“</a:t>
            </a:r>
            <a:r>
              <a:rPr lang="zh-CN" altLang="zh-CN" sz="3200" u="sng" kern="100" dirty="0">
                <a:latin typeface="Times New Roman" panose="02020603050405020304" pitchFamily="18" charset="0"/>
                <a:cs typeface="Times New Roman" panose="02020603050405020304" pitchFamily="18" charset="0"/>
              </a:rPr>
              <a:t>县级以上地方各级人民政府应当组织有关部门建立完善安全风险评估与论证机制，按照安全风险管控要求</a:t>
            </a:r>
            <a:r>
              <a:rPr lang="zh-CN" altLang="zh-CN" sz="3200" kern="100" dirty="0">
                <a:latin typeface="Times New Roman" panose="02020603050405020304" pitchFamily="18" charset="0"/>
                <a:cs typeface="Times New Roman" panose="02020603050405020304" pitchFamily="18" charset="0"/>
              </a:rPr>
              <a:t>，</a:t>
            </a:r>
            <a:r>
              <a:rPr lang="zh-CN" altLang="zh-CN" sz="3200" u="sng" kern="100" dirty="0">
                <a:latin typeface="Times New Roman" panose="02020603050405020304" pitchFamily="18" charset="0"/>
                <a:cs typeface="Times New Roman" panose="02020603050405020304" pitchFamily="18" charset="0"/>
              </a:rPr>
              <a:t>进行产业规划和空间布局，并对位置相邻</a:t>
            </a:r>
            <a:r>
              <a:rPr lang="zh-CN" altLang="zh-CN" sz="3200" kern="100" dirty="0">
                <a:latin typeface="Times New Roman" panose="02020603050405020304" pitchFamily="18" charset="0"/>
                <a:cs typeface="Times New Roman" panose="02020603050405020304" pitchFamily="18" charset="0"/>
              </a:rPr>
              <a:t>、</a:t>
            </a:r>
            <a:r>
              <a:rPr lang="zh-CN" altLang="zh-CN" sz="3200" u="sng" kern="100" dirty="0">
                <a:latin typeface="Times New Roman" panose="02020603050405020304" pitchFamily="18" charset="0"/>
                <a:cs typeface="Times New Roman" panose="02020603050405020304" pitchFamily="18" charset="0"/>
              </a:rPr>
              <a:t>行业相近、业态相似的生产经营单位实施重大安全风险联防联控。</a:t>
            </a:r>
            <a:r>
              <a:rPr lang="en-US" altLang="zh-CN" sz="3200" kern="100" dirty="0">
                <a:latin typeface="Times New Roman" panose="02020603050405020304" pitchFamily="18" charset="0"/>
                <a:cs typeface="Times New Roman" panose="02020603050405020304" pitchFamily="18" charset="0"/>
              </a:rPr>
              <a:t>”</a:t>
            </a:r>
            <a:endParaRPr lang="zh-CN" altLang="zh-CN" sz="3200" kern="100" dirty="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        </a:t>
            </a:r>
            <a:r>
              <a:rPr lang="zh-CN"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新增</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这一款是增加了政府化解防范安全风险的责任规定。要求各级政府在产业规划和空间布局时，在项目建设的初期，就要开展安全风险评估与论证，建立健全重大安全风险联防联控机制，从而提高安全风险管控能力和水平。</a:t>
            </a:r>
            <a:endParaRPr lang="zh-CN" altLang="en-US" sz="32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37457" y="381000"/>
            <a:ext cx="11430000" cy="5509200"/>
          </a:xfrm>
          <a:prstGeom prst="rect">
            <a:avLst/>
          </a:prstGeom>
        </p:spPr>
        <p:txBody>
          <a:bodyPr wrap="square">
            <a:spAutoFit/>
          </a:bodyPr>
          <a:lstStyle/>
          <a:p>
            <a:pPr indent="408305" algn="just">
              <a:spcAft>
                <a:spcPts val="0"/>
              </a:spcAft>
            </a:pPr>
            <a:r>
              <a:rPr lang="en-US" altLang="zh-CN" sz="3200" b="1" kern="100" dirty="0" smtClean="0">
                <a:latin typeface="+mn-ea"/>
                <a:cs typeface="Times New Roman" panose="02020603050405020304" pitchFamily="18" charset="0"/>
              </a:rPr>
              <a:t>  5</a:t>
            </a:r>
            <a:r>
              <a:rPr lang="en-US" altLang="zh-CN" sz="3200" b="1" kern="100" dirty="0">
                <a:latin typeface="+mn-ea"/>
                <a:cs typeface="Times New Roman" panose="02020603050405020304" pitchFamily="18" charset="0"/>
              </a:rPr>
              <a:t>.</a:t>
            </a:r>
            <a:r>
              <a:rPr lang="zh-CN" altLang="zh-CN" sz="3200" kern="100" dirty="0">
                <a:latin typeface="+mn-ea"/>
                <a:cs typeface="Times New Roman" panose="02020603050405020304" pitchFamily="18" charset="0"/>
              </a:rPr>
              <a:t>新《安法》第九条是新增加的第</a:t>
            </a:r>
            <a:r>
              <a:rPr lang="en-US" altLang="zh-CN" sz="3200" kern="100" dirty="0">
                <a:latin typeface="+mn-ea"/>
                <a:cs typeface="Times New Roman" panose="02020603050405020304" pitchFamily="18" charset="0"/>
              </a:rPr>
              <a:t>1</a:t>
            </a:r>
            <a:r>
              <a:rPr lang="zh-CN" altLang="zh-CN" sz="3200" kern="100" dirty="0">
                <a:latin typeface="+mn-ea"/>
                <a:cs typeface="Times New Roman" panose="02020603050405020304" pitchFamily="18" charset="0"/>
              </a:rPr>
              <a:t>条，也是从原安法第八条的第二、三款单列出来的新增条款</a:t>
            </a:r>
            <a:r>
              <a:rPr lang="zh-CN" altLang="zh-CN" sz="3200" b="1" kern="100" dirty="0">
                <a:latin typeface="+mn-ea"/>
                <a:cs typeface="Times New Roman" panose="02020603050405020304" pitchFamily="18" charset="0"/>
              </a:rPr>
              <a:t>。</a:t>
            </a:r>
            <a:endParaRPr lang="zh-CN" altLang="zh-CN" sz="3200" kern="100" dirty="0">
              <a:latin typeface="+mn-ea"/>
              <a:cs typeface="Times New Roman" panose="02020603050405020304" pitchFamily="18" charset="0"/>
            </a:endParaRPr>
          </a:p>
          <a:p>
            <a:pPr indent="406400" algn="just">
              <a:spcAft>
                <a:spcPts val="0"/>
              </a:spcAft>
            </a:pPr>
            <a:r>
              <a:rPr lang="en-US" altLang="zh-CN" sz="3200" kern="100" dirty="0" smtClean="0">
                <a:latin typeface="+mn-ea"/>
                <a:cs typeface="Times New Roman" panose="02020603050405020304" pitchFamily="18" charset="0"/>
              </a:rPr>
              <a:t>  </a:t>
            </a:r>
            <a:r>
              <a:rPr lang="zh-CN" altLang="zh-CN" sz="3200" kern="100" dirty="0" smtClean="0">
                <a:latin typeface="+mn-ea"/>
                <a:cs typeface="Times New Roman" panose="02020603050405020304" pitchFamily="18" charset="0"/>
              </a:rPr>
              <a:t>新</a:t>
            </a:r>
            <a:r>
              <a:rPr lang="zh-CN" altLang="zh-CN" sz="3200" kern="100" dirty="0">
                <a:latin typeface="+mn-ea"/>
                <a:cs typeface="Times New Roman" panose="02020603050405020304" pitchFamily="18" charset="0"/>
              </a:rPr>
              <a:t>《安法》第九条第一款中</a:t>
            </a:r>
            <a:r>
              <a:rPr lang="en-US" altLang="zh-CN" sz="3200" kern="100" dirty="0">
                <a:latin typeface="+mn-ea"/>
                <a:cs typeface="Times New Roman" panose="02020603050405020304" pitchFamily="18" charset="0"/>
              </a:rPr>
              <a:t>“</a:t>
            </a:r>
            <a:r>
              <a:rPr lang="zh-CN" altLang="zh-CN" sz="3200" kern="100" dirty="0">
                <a:latin typeface="+mn-ea"/>
                <a:cs typeface="Times New Roman" panose="02020603050405020304" pitchFamily="18" charset="0"/>
              </a:rPr>
              <a:t>国务院和县级以上地方各级人民政府应当加强对安全生产工作的领导，</a:t>
            </a:r>
            <a:r>
              <a:rPr lang="zh-CN" altLang="zh-CN" sz="3200" u="sng" kern="100" dirty="0">
                <a:latin typeface="+mn-ea"/>
                <a:cs typeface="Times New Roman" panose="02020603050405020304" pitchFamily="18" charset="0"/>
              </a:rPr>
              <a:t>建立健全安全生产工作协调机制，</a:t>
            </a:r>
            <a:r>
              <a:rPr lang="zh-CN" altLang="zh-CN" sz="3200" kern="100" dirty="0">
                <a:latin typeface="+mn-ea"/>
                <a:cs typeface="Times New Roman" panose="02020603050405020304" pitchFamily="18" charset="0"/>
              </a:rPr>
              <a:t>支持、督促各有关部门依法履行安全生产监督管理职责，及时协调、解决安全生产监督管理中存在的重大问题。</a:t>
            </a:r>
            <a:r>
              <a:rPr lang="en-US" altLang="zh-CN" sz="3200" kern="100" dirty="0">
                <a:latin typeface="+mn-ea"/>
                <a:cs typeface="Times New Roman" panose="02020603050405020304" pitchFamily="18" charset="0"/>
              </a:rPr>
              <a:t>”</a:t>
            </a:r>
            <a:r>
              <a:rPr lang="zh-CN" altLang="zh-CN" sz="3200" kern="100" dirty="0">
                <a:latin typeface="+mn-ea"/>
                <a:cs typeface="Times New Roman" panose="02020603050405020304" pitchFamily="18" charset="0"/>
              </a:rPr>
              <a:t>，在原来基础上，增加了 </a:t>
            </a:r>
            <a:r>
              <a:rPr lang="en-US" altLang="zh-CN" sz="3200" kern="100" dirty="0">
                <a:latin typeface="+mn-ea"/>
                <a:cs typeface="Times New Roman" panose="02020603050405020304" pitchFamily="18" charset="0"/>
              </a:rPr>
              <a:t>“…</a:t>
            </a:r>
            <a:r>
              <a:rPr lang="zh-CN" altLang="zh-CN" sz="3200" kern="100" dirty="0">
                <a:latin typeface="+mn-ea"/>
                <a:cs typeface="Times New Roman" panose="02020603050405020304" pitchFamily="18" charset="0"/>
              </a:rPr>
              <a:t>，</a:t>
            </a:r>
            <a:r>
              <a:rPr lang="zh-CN" altLang="zh-CN" sz="3200" u="sng" kern="100" dirty="0">
                <a:latin typeface="+mn-ea"/>
                <a:cs typeface="Times New Roman" panose="02020603050405020304" pitchFamily="18" charset="0"/>
              </a:rPr>
              <a:t> 建立</a:t>
            </a:r>
            <a:r>
              <a:rPr lang="zh-CN" altLang="zh-CN" sz="3200" u="sng" kern="100" dirty="0" smtClean="0">
                <a:latin typeface="+mn-ea"/>
                <a:cs typeface="Times New Roman" panose="02020603050405020304" pitchFamily="18" charset="0"/>
              </a:rPr>
              <a:t>健全</a:t>
            </a:r>
            <a:r>
              <a:rPr lang="zh-CN" altLang="en-US" sz="3200" u="sng" kern="100" dirty="0" smtClean="0">
                <a:latin typeface="+mn-ea"/>
                <a:cs typeface="Times New Roman" panose="02020603050405020304" pitchFamily="18" charset="0"/>
              </a:rPr>
              <a:t>安全</a:t>
            </a:r>
            <a:r>
              <a:rPr lang="zh-CN" altLang="zh-CN" sz="3200" u="sng" kern="100" dirty="0" smtClean="0">
                <a:latin typeface="+mn-ea"/>
                <a:cs typeface="Times New Roman" panose="02020603050405020304" pitchFamily="18" charset="0"/>
              </a:rPr>
              <a:t>生产</a:t>
            </a:r>
            <a:r>
              <a:rPr lang="zh-CN" altLang="zh-CN" sz="3200" u="sng" kern="100" dirty="0">
                <a:latin typeface="+mn-ea"/>
                <a:cs typeface="Times New Roman" panose="02020603050405020304" pitchFamily="18" charset="0"/>
              </a:rPr>
              <a:t>工作协调机制，</a:t>
            </a:r>
            <a:r>
              <a:rPr lang="en-US" altLang="zh-CN" sz="3200" kern="100" dirty="0">
                <a:latin typeface="+mn-ea"/>
                <a:cs typeface="Times New Roman" panose="02020603050405020304" pitchFamily="18" charset="0"/>
              </a:rPr>
              <a:t>…”</a:t>
            </a:r>
            <a:r>
              <a:rPr lang="zh-CN" altLang="zh-CN" sz="3200" kern="100" dirty="0">
                <a:latin typeface="+mn-ea"/>
                <a:cs typeface="Times New Roman" panose="02020603050405020304" pitchFamily="18" charset="0"/>
              </a:rPr>
              <a:t>的表述。</a:t>
            </a:r>
            <a:endParaRPr lang="zh-CN" altLang="zh-CN" sz="3200" kern="100" dirty="0">
              <a:latin typeface="+mn-ea"/>
              <a:cs typeface="Times New Roman" panose="02020603050405020304" pitchFamily="18" charset="0"/>
            </a:endParaRPr>
          </a:p>
          <a:p>
            <a:r>
              <a:rPr lang="en-US" altLang="zh-CN" sz="3200" dirty="0" smtClean="0">
                <a:latin typeface="+mn-ea"/>
                <a:cs typeface="Times New Roman" panose="02020603050405020304" pitchFamily="18" charset="0"/>
              </a:rPr>
              <a:t>    </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一修改，是要求各级政府要进一步发挥对安全生产工作的领导作用，健全完善安全生产的工作机制，协调解决安全生产监管中的重大、复杂问题。</a:t>
            </a:r>
            <a:endParaRPr lang="zh-CN" altLang="en-US" sz="3200" dirty="0">
              <a:latin typeface="方正仿宋_GBK" panose="03000509000000000000" pitchFamily="65" charset="-122"/>
              <a:ea typeface="方正仿宋_GBK" panose="03000509000000000000" pitchFamily="65"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371" y="228599"/>
            <a:ext cx="11332029" cy="6124754"/>
          </a:xfrm>
          <a:prstGeom prst="rect">
            <a:avLst/>
          </a:prstGeom>
        </p:spPr>
        <p:txBody>
          <a:bodyPr wrap="square">
            <a:spAutoFit/>
          </a:bodyPr>
          <a:lstStyle/>
          <a:p>
            <a:r>
              <a:rPr lang="en-US" altLang="zh-CN" sz="3200" dirty="0" smtClean="0">
                <a:latin typeface="+mn-ea"/>
              </a:rPr>
              <a:t>    6</a:t>
            </a:r>
            <a:r>
              <a:rPr lang="en-US" altLang="zh-CN" sz="3200" dirty="0">
                <a:latin typeface="+mn-ea"/>
              </a:rPr>
              <a:t>.</a:t>
            </a:r>
            <a:r>
              <a:rPr lang="zh-CN" altLang="zh-CN" sz="3200" dirty="0">
                <a:latin typeface="+mn-ea"/>
                <a:cs typeface="Times New Roman" panose="02020603050405020304" pitchFamily="18" charset="0"/>
              </a:rPr>
              <a:t>新《安法》第九条第二款</a:t>
            </a:r>
            <a:r>
              <a:rPr lang="en-US" altLang="zh-CN" sz="3200" dirty="0">
                <a:latin typeface="+mn-ea"/>
              </a:rPr>
              <a:t>“</a:t>
            </a:r>
            <a:r>
              <a:rPr lang="zh-CN" altLang="zh-CN" sz="3200" dirty="0">
                <a:latin typeface="+mn-ea"/>
                <a:cs typeface="Times New Roman" panose="02020603050405020304" pitchFamily="18" charset="0"/>
              </a:rPr>
              <a:t>乡镇人民政府和街道办事处，以及开发区、工业园区、</a:t>
            </a:r>
            <a:r>
              <a:rPr lang="zh-CN" altLang="zh-CN" sz="3200" u="sng" dirty="0">
                <a:latin typeface="+mn-ea"/>
                <a:cs typeface="Times New Roman" panose="02020603050405020304" pitchFamily="18" charset="0"/>
              </a:rPr>
              <a:t>港区、风景区等</a:t>
            </a:r>
            <a:r>
              <a:rPr lang="zh-CN" altLang="zh-CN" sz="3200" dirty="0">
                <a:latin typeface="+mn-ea"/>
                <a:cs typeface="Times New Roman" panose="02020603050405020304" pitchFamily="18" charset="0"/>
              </a:rPr>
              <a:t>应当</a:t>
            </a:r>
            <a:r>
              <a:rPr lang="zh-CN" altLang="zh-CN" sz="3200" u="sng" dirty="0">
                <a:latin typeface="+mn-ea"/>
                <a:cs typeface="Times New Roman" panose="02020603050405020304" pitchFamily="18" charset="0"/>
              </a:rPr>
              <a:t>明确</a:t>
            </a:r>
            <a:r>
              <a:rPr lang="zh-CN" altLang="zh-CN" sz="3200" u="sng" dirty="0" smtClean="0">
                <a:latin typeface="+mn-ea"/>
                <a:cs typeface="Times New Roman" panose="02020603050405020304" pitchFamily="18" charset="0"/>
              </a:rPr>
              <a:t>负责</a:t>
            </a:r>
            <a:r>
              <a:rPr lang="zh-CN" altLang="en-US" sz="3200" u="sng" dirty="0" smtClean="0">
                <a:latin typeface="+mn-ea"/>
                <a:cs typeface="Times New Roman" panose="02020603050405020304" pitchFamily="18" charset="0"/>
              </a:rPr>
              <a:t>安全</a:t>
            </a:r>
            <a:r>
              <a:rPr lang="zh-CN" altLang="zh-CN" sz="3200" u="sng" dirty="0" smtClean="0">
                <a:latin typeface="+mn-ea"/>
                <a:cs typeface="Times New Roman" panose="02020603050405020304" pitchFamily="18" charset="0"/>
              </a:rPr>
              <a:t>生产监督</a:t>
            </a:r>
            <a:r>
              <a:rPr lang="zh-CN" altLang="en-US" sz="3200" u="sng" dirty="0" smtClean="0">
                <a:latin typeface="+mn-ea"/>
                <a:cs typeface="Times New Roman" panose="02020603050405020304" pitchFamily="18" charset="0"/>
              </a:rPr>
              <a:t>管理</a:t>
            </a:r>
            <a:r>
              <a:rPr lang="zh-CN" altLang="zh-CN" sz="3200" u="sng" dirty="0" smtClean="0">
                <a:latin typeface="+mn-ea"/>
                <a:cs typeface="Times New Roman" panose="02020603050405020304" pitchFamily="18" charset="0"/>
              </a:rPr>
              <a:t>的</a:t>
            </a:r>
            <a:r>
              <a:rPr lang="zh-CN" altLang="zh-CN" sz="3200" u="sng" dirty="0">
                <a:latin typeface="+mn-ea"/>
                <a:cs typeface="Times New Roman" panose="02020603050405020304" pitchFamily="18" charset="0"/>
              </a:rPr>
              <a:t>有关工作机构及其职责</a:t>
            </a:r>
            <a:r>
              <a:rPr lang="zh-CN" altLang="zh-CN" sz="3200" dirty="0">
                <a:latin typeface="+mn-ea"/>
                <a:cs typeface="Times New Roman" panose="02020603050405020304" pitchFamily="18" charset="0"/>
              </a:rPr>
              <a:t>，</a:t>
            </a:r>
            <a:r>
              <a:rPr lang="zh-CN" altLang="zh-CN" sz="3200" u="sng" dirty="0" smtClean="0">
                <a:latin typeface="+mn-ea"/>
                <a:cs typeface="Times New Roman" panose="02020603050405020304" pitchFamily="18" charset="0"/>
              </a:rPr>
              <a:t>加强</a:t>
            </a:r>
            <a:r>
              <a:rPr lang="zh-CN" altLang="en-US" sz="3200" u="sng" dirty="0" smtClean="0">
                <a:latin typeface="+mn-ea"/>
                <a:cs typeface="Times New Roman" panose="02020603050405020304" pitchFamily="18" charset="0"/>
              </a:rPr>
              <a:t>安全</a:t>
            </a:r>
            <a:r>
              <a:rPr lang="zh-CN" altLang="zh-CN" sz="3200" u="sng" dirty="0" smtClean="0">
                <a:latin typeface="+mn-ea"/>
                <a:cs typeface="Times New Roman" panose="02020603050405020304" pitchFamily="18" charset="0"/>
              </a:rPr>
              <a:t>生产</a:t>
            </a:r>
            <a:r>
              <a:rPr lang="zh-CN" altLang="zh-CN" sz="3200" u="sng" dirty="0">
                <a:latin typeface="+mn-ea"/>
                <a:cs typeface="Times New Roman" panose="02020603050405020304" pitchFamily="18" charset="0"/>
              </a:rPr>
              <a:t>监管力量建设，</a:t>
            </a:r>
            <a:r>
              <a:rPr lang="zh-CN" altLang="zh-CN" sz="3200" dirty="0">
                <a:latin typeface="+mn-ea"/>
                <a:cs typeface="Times New Roman" panose="02020603050405020304" pitchFamily="18" charset="0"/>
              </a:rPr>
              <a:t>按照职责对本行政区域</a:t>
            </a:r>
            <a:r>
              <a:rPr lang="zh-CN" altLang="zh-CN" sz="3200" dirty="0" smtClean="0">
                <a:latin typeface="+mn-ea"/>
                <a:cs typeface="Times New Roman" panose="02020603050405020304" pitchFamily="18" charset="0"/>
              </a:rPr>
              <a:t>或者</a:t>
            </a:r>
            <a:r>
              <a:rPr lang="zh-CN" altLang="en-US" sz="3200" dirty="0" smtClean="0">
                <a:latin typeface="+mn-ea"/>
                <a:cs typeface="Times New Roman" panose="02020603050405020304" pitchFamily="18" charset="0"/>
              </a:rPr>
              <a:t>管理</a:t>
            </a:r>
            <a:r>
              <a:rPr lang="zh-CN" altLang="zh-CN" sz="3200" dirty="0" smtClean="0">
                <a:latin typeface="+mn-ea"/>
                <a:cs typeface="Times New Roman" panose="02020603050405020304" pitchFamily="18" charset="0"/>
              </a:rPr>
              <a:t>区域</a:t>
            </a:r>
            <a:r>
              <a:rPr lang="zh-CN" altLang="zh-CN" sz="3200" dirty="0">
                <a:latin typeface="+mn-ea"/>
                <a:cs typeface="Times New Roman" panose="02020603050405020304" pitchFamily="18" charset="0"/>
              </a:rPr>
              <a:t>内生产经营</a:t>
            </a:r>
            <a:r>
              <a:rPr lang="zh-CN" altLang="zh-CN" sz="3200" dirty="0" smtClean="0">
                <a:latin typeface="+mn-ea"/>
                <a:cs typeface="Times New Roman" panose="02020603050405020304" pitchFamily="18" charset="0"/>
              </a:rPr>
              <a:t>单位</a:t>
            </a:r>
            <a:r>
              <a:rPr lang="zh-CN" altLang="en-US" sz="3200" dirty="0" smtClean="0">
                <a:latin typeface="+mn-ea"/>
                <a:cs typeface="Times New Roman" panose="02020603050405020304" pitchFamily="18" charset="0"/>
              </a:rPr>
              <a:t>安全</a:t>
            </a:r>
            <a:r>
              <a:rPr lang="zh-CN" altLang="zh-CN" sz="3200" dirty="0" smtClean="0">
                <a:latin typeface="+mn-ea"/>
                <a:cs typeface="Times New Roman" panose="02020603050405020304" pitchFamily="18" charset="0"/>
              </a:rPr>
              <a:t>生产</a:t>
            </a:r>
            <a:r>
              <a:rPr lang="zh-CN" altLang="zh-CN" sz="3200" dirty="0">
                <a:latin typeface="+mn-ea"/>
                <a:cs typeface="Times New Roman" panose="02020603050405020304" pitchFamily="18" charset="0"/>
              </a:rPr>
              <a:t>状况进行监督检查，协助人民政府有关部门</a:t>
            </a:r>
            <a:r>
              <a:rPr lang="zh-CN" altLang="zh-CN" sz="3200" u="sng" dirty="0">
                <a:latin typeface="+mn-ea"/>
                <a:cs typeface="Times New Roman" panose="02020603050405020304" pitchFamily="18" charset="0"/>
              </a:rPr>
              <a:t>或者按照授权</a:t>
            </a:r>
            <a:r>
              <a:rPr lang="zh-CN" altLang="zh-CN" sz="3200" dirty="0">
                <a:latin typeface="+mn-ea"/>
                <a:cs typeface="Times New Roman" panose="02020603050405020304" pitchFamily="18" charset="0"/>
              </a:rPr>
              <a:t>依法</a:t>
            </a:r>
            <a:r>
              <a:rPr lang="zh-CN" altLang="zh-CN" sz="3200" dirty="0" smtClean="0">
                <a:latin typeface="+mn-ea"/>
                <a:cs typeface="Times New Roman" panose="02020603050405020304" pitchFamily="18" charset="0"/>
              </a:rPr>
              <a:t>履行</a:t>
            </a:r>
            <a:r>
              <a:rPr lang="zh-CN" altLang="en-US" sz="3200" dirty="0" smtClean="0">
                <a:latin typeface="+mn-ea"/>
                <a:cs typeface="Times New Roman" panose="02020603050405020304" pitchFamily="18" charset="0"/>
              </a:rPr>
              <a:t>安全</a:t>
            </a:r>
            <a:r>
              <a:rPr lang="zh-CN" altLang="zh-CN" sz="3200" dirty="0" smtClean="0">
                <a:latin typeface="+mn-ea"/>
                <a:cs typeface="Times New Roman" panose="02020603050405020304" pitchFamily="18" charset="0"/>
              </a:rPr>
              <a:t>生产监督</a:t>
            </a:r>
            <a:r>
              <a:rPr lang="zh-CN" altLang="en-US" sz="3200" dirty="0" smtClean="0">
                <a:latin typeface="+mn-ea"/>
                <a:cs typeface="Times New Roman" panose="02020603050405020304" pitchFamily="18" charset="0"/>
              </a:rPr>
              <a:t>管理</a:t>
            </a:r>
            <a:r>
              <a:rPr lang="zh-CN" altLang="zh-CN" sz="3200" dirty="0" smtClean="0">
                <a:latin typeface="+mn-ea"/>
                <a:cs typeface="Times New Roman" panose="02020603050405020304" pitchFamily="18" charset="0"/>
              </a:rPr>
              <a:t>职责</a:t>
            </a:r>
            <a:r>
              <a:rPr lang="zh-CN" altLang="zh-CN" sz="3200" dirty="0">
                <a:latin typeface="+mn-ea"/>
                <a:cs typeface="Times New Roman" panose="02020603050405020304" pitchFamily="18" charset="0"/>
              </a:rPr>
              <a:t>。</a:t>
            </a:r>
            <a:r>
              <a:rPr lang="en-US" altLang="zh-CN" sz="3200" dirty="0">
                <a:latin typeface="+mn-ea"/>
              </a:rPr>
              <a:t>” </a:t>
            </a:r>
            <a:endParaRPr lang="en-US" altLang="zh-CN" sz="3200" dirty="0" smtClean="0">
              <a:latin typeface="+mn-ea"/>
              <a:cs typeface="Times New Roman" panose="02020603050405020304" pitchFamily="18" charset="0"/>
            </a:endParaRPr>
          </a:p>
          <a:p>
            <a:r>
              <a:rPr lang="en-US" altLang="zh-CN" sz="3200" dirty="0">
                <a:latin typeface="+mn-ea"/>
                <a:cs typeface="Times New Roman" panose="02020603050405020304" pitchFamily="18" charset="0"/>
              </a:rPr>
              <a:t> </a:t>
            </a:r>
            <a:r>
              <a:rPr lang="en-US" altLang="zh-CN" sz="3200" dirty="0" smtClean="0">
                <a:latin typeface="+mn-ea"/>
                <a:cs typeface="Times New Roman" panose="02020603050405020304" pitchFamily="18" charset="0"/>
              </a:rPr>
              <a:t>   </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一款修改，内容有三处</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a:t>
            </a:r>
            <a:endParaRPr lang="en-US"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endParaRPr>
          </a:p>
          <a:p>
            <a:r>
              <a:rPr lang="en-US" altLang="zh-CN" sz="2800" b="1"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2800" b="1" dirty="0" smtClean="0">
                <a:latin typeface="方正仿宋_GBK" panose="03000509000000000000" pitchFamily="65" charset="-122"/>
                <a:ea typeface="方正仿宋_GBK" panose="03000509000000000000" pitchFamily="65" charset="-122"/>
                <a:cs typeface="Times New Roman" panose="02020603050405020304" pitchFamily="18" charset="0"/>
              </a:rPr>
              <a:t>一</a:t>
            </a:r>
            <a:r>
              <a:rPr lang="zh-CN" altLang="zh-CN" sz="2800" b="1" dirty="0">
                <a:latin typeface="方正仿宋_GBK" panose="03000509000000000000" pitchFamily="65" charset="-122"/>
                <a:ea typeface="方正仿宋_GBK" panose="03000509000000000000" pitchFamily="65" charset="-122"/>
                <a:cs typeface="Times New Roman" panose="02020603050405020304" pitchFamily="18" charset="0"/>
              </a:rPr>
              <a:t>是</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在基层组织主体上增加了</a:t>
            </a:r>
            <a:r>
              <a:rPr lang="en-US" altLang="zh-CN" sz="2800" u="sng" dirty="0">
                <a:latin typeface="方正仿宋_GBK" panose="03000509000000000000" pitchFamily="65" charset="-122"/>
                <a:ea typeface="方正仿宋_GBK" panose="03000509000000000000" pitchFamily="65" charset="-122"/>
              </a:rPr>
              <a:t>“</a:t>
            </a:r>
            <a:r>
              <a:rPr lang="zh-CN" altLang="zh-CN" sz="2800" u="sng" dirty="0">
                <a:latin typeface="方正仿宋_GBK" panose="03000509000000000000" pitchFamily="65" charset="-122"/>
                <a:ea typeface="方正仿宋_GBK" panose="03000509000000000000" pitchFamily="65" charset="-122"/>
                <a:cs typeface="Times New Roman" panose="02020603050405020304" pitchFamily="18" charset="0"/>
              </a:rPr>
              <a:t>港区、风景区等</a:t>
            </a:r>
            <a:r>
              <a:rPr lang="en-US" altLang="zh-CN" sz="2800" u="sng" dirty="0">
                <a:latin typeface="方正仿宋_GBK" panose="03000509000000000000" pitchFamily="65" charset="-122"/>
                <a:ea typeface="方正仿宋_GBK" panose="03000509000000000000" pitchFamily="65" charset="-122"/>
              </a:rPr>
              <a:t>”</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，主要考虑大部分港区、风景区</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也是</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功能区，过去没有相应机构负责安全生产工作</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a:t>
            </a:r>
            <a:endParaRPr lang="en-US"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endParaRPr>
          </a:p>
          <a:p>
            <a:r>
              <a:rPr lang="en-US" altLang="zh-CN" sz="2800" b="1"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2800" b="1" dirty="0" smtClean="0">
                <a:latin typeface="方正仿宋_GBK" panose="03000509000000000000" pitchFamily="65" charset="-122"/>
                <a:ea typeface="方正仿宋_GBK" panose="03000509000000000000" pitchFamily="65" charset="-122"/>
                <a:cs typeface="Times New Roman" panose="02020603050405020304" pitchFamily="18" charset="0"/>
              </a:rPr>
              <a:t>二</a:t>
            </a:r>
            <a:r>
              <a:rPr lang="zh-CN" altLang="zh-CN" sz="2800" b="1" dirty="0">
                <a:latin typeface="方正仿宋_GBK" panose="03000509000000000000" pitchFamily="65" charset="-122"/>
                <a:ea typeface="方正仿宋_GBK" panose="03000509000000000000" pitchFamily="65" charset="-122"/>
                <a:cs typeface="Times New Roman" panose="02020603050405020304" pitchFamily="18" charset="0"/>
              </a:rPr>
              <a:t>是</a:t>
            </a:r>
            <a:r>
              <a:rPr lang="en-US" altLang="zh-CN" sz="2800" dirty="0">
                <a:latin typeface="方正仿宋_GBK" panose="03000509000000000000" pitchFamily="65" charset="-122"/>
                <a:ea typeface="方正仿宋_GBK" panose="03000509000000000000" pitchFamily="65" charset="-122"/>
              </a:rPr>
              <a:t>“</a:t>
            </a:r>
            <a:r>
              <a:rPr lang="zh-CN" altLang="zh-CN" sz="2800" u="sng" dirty="0">
                <a:latin typeface="方正仿宋_GBK" panose="03000509000000000000" pitchFamily="65" charset="-122"/>
                <a:ea typeface="方正仿宋_GBK" panose="03000509000000000000" pitchFamily="65" charset="-122"/>
                <a:cs typeface="Times New Roman" panose="02020603050405020304" pitchFamily="18" charset="0"/>
              </a:rPr>
              <a:t>明确</a:t>
            </a:r>
            <a:r>
              <a:rPr lang="zh-CN" altLang="zh-CN" sz="2800" u="sng" dirty="0" smtClean="0">
                <a:latin typeface="方正仿宋_GBK" panose="03000509000000000000" pitchFamily="65" charset="-122"/>
                <a:ea typeface="方正仿宋_GBK" panose="03000509000000000000" pitchFamily="65" charset="-122"/>
                <a:cs typeface="Times New Roman" panose="02020603050405020304" pitchFamily="18" charset="0"/>
              </a:rPr>
              <a:t>负责</a:t>
            </a:r>
            <a:r>
              <a:rPr lang="zh-CN" altLang="en-US" sz="2800" u="sng" dirty="0" smtClean="0">
                <a:latin typeface="方正仿宋_GBK" panose="03000509000000000000" pitchFamily="65" charset="-122"/>
                <a:ea typeface="方正仿宋_GBK" panose="03000509000000000000" pitchFamily="65" charset="-122"/>
                <a:cs typeface="Times New Roman" panose="02020603050405020304" pitchFamily="18" charset="0"/>
              </a:rPr>
              <a:t>安全</a:t>
            </a:r>
            <a:r>
              <a:rPr lang="zh-CN" altLang="zh-CN" sz="2800" u="sng" dirty="0" smtClean="0">
                <a:latin typeface="方正仿宋_GBK" panose="03000509000000000000" pitchFamily="65" charset="-122"/>
                <a:ea typeface="方正仿宋_GBK" panose="03000509000000000000" pitchFamily="65" charset="-122"/>
                <a:cs typeface="Times New Roman" panose="02020603050405020304" pitchFamily="18" charset="0"/>
              </a:rPr>
              <a:t>生产监督</a:t>
            </a:r>
            <a:r>
              <a:rPr lang="zh-CN" altLang="en-US" sz="2800" u="sng" dirty="0" smtClean="0">
                <a:latin typeface="方正仿宋_GBK" panose="03000509000000000000" pitchFamily="65" charset="-122"/>
                <a:ea typeface="方正仿宋_GBK" panose="03000509000000000000" pitchFamily="65" charset="-122"/>
                <a:cs typeface="Times New Roman" panose="02020603050405020304" pitchFamily="18" charset="0"/>
              </a:rPr>
              <a:t>管理</a:t>
            </a:r>
            <a:r>
              <a:rPr lang="zh-CN" altLang="zh-CN" sz="2800" u="sng" dirty="0" smtClean="0">
                <a:latin typeface="方正仿宋_GBK" panose="03000509000000000000" pitchFamily="65" charset="-122"/>
                <a:ea typeface="方正仿宋_GBK" panose="03000509000000000000" pitchFamily="65" charset="-122"/>
                <a:cs typeface="Times New Roman" panose="02020603050405020304" pitchFamily="18" charset="0"/>
              </a:rPr>
              <a:t>的</a:t>
            </a:r>
            <a:r>
              <a:rPr lang="zh-CN" altLang="zh-CN" sz="2800" u="sng" dirty="0">
                <a:latin typeface="方正仿宋_GBK" panose="03000509000000000000" pitchFamily="65" charset="-122"/>
                <a:ea typeface="方正仿宋_GBK" panose="03000509000000000000" pitchFamily="65" charset="-122"/>
                <a:cs typeface="Times New Roman" panose="02020603050405020304" pitchFamily="18" charset="0"/>
              </a:rPr>
              <a:t>有关工作机构及其职责</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a:t>
            </a:r>
            <a:r>
              <a:rPr lang="en-US" altLang="zh-CN" sz="2800" b="1" dirty="0">
                <a:latin typeface="方正仿宋_GBK" panose="03000509000000000000" pitchFamily="65" charset="-122"/>
                <a:ea typeface="方正仿宋_GBK" panose="03000509000000000000" pitchFamily="65" charset="-122"/>
              </a:rPr>
              <a:t>”</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从法律层面规定了基层组织要有负责安全生产监督管理的机构及其职责</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a:t>
            </a:r>
            <a:endParaRPr lang="en-US"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endParaRPr>
          </a:p>
          <a:p>
            <a:r>
              <a:rPr lang="en-US" altLang="zh-CN" sz="2800" b="1"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2800" b="1" dirty="0" smtClean="0">
                <a:latin typeface="方正仿宋_GBK" panose="03000509000000000000" pitchFamily="65" charset="-122"/>
                <a:ea typeface="方正仿宋_GBK" panose="03000509000000000000" pitchFamily="65" charset="-122"/>
                <a:cs typeface="Times New Roman" panose="02020603050405020304" pitchFamily="18" charset="0"/>
              </a:rPr>
              <a:t>三</a:t>
            </a:r>
            <a:r>
              <a:rPr lang="zh-CN" altLang="zh-CN" sz="2800" b="1" dirty="0">
                <a:latin typeface="方正仿宋_GBK" panose="03000509000000000000" pitchFamily="65" charset="-122"/>
                <a:ea typeface="方正仿宋_GBK" panose="03000509000000000000" pitchFamily="65" charset="-122"/>
                <a:cs typeface="Times New Roman" panose="02020603050405020304" pitchFamily="18" charset="0"/>
              </a:rPr>
              <a:t>是</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明确了基层组织负责安全生产监督管理的机构要依法履职的方式。履职</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方式</a:t>
            </a:r>
            <a:r>
              <a:rPr lang="zh-CN" altLang="en-US" sz="2800" dirty="0" smtClean="0">
                <a:latin typeface="方正仿宋_GBK" panose="03000509000000000000" pitchFamily="65" charset="-122"/>
                <a:ea typeface="方正仿宋_GBK" panose="03000509000000000000" pitchFamily="65" charset="-122"/>
                <a:cs typeface="Times New Roman" panose="02020603050405020304" pitchFamily="18" charset="0"/>
              </a:rPr>
              <a:t>两种</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，协助</a:t>
            </a:r>
            <a:r>
              <a:rPr lang="zh-CN" altLang="en-US" sz="2800" dirty="0" smtClean="0">
                <a:latin typeface="方正仿宋_GBK" panose="03000509000000000000" pitchFamily="65" charset="-122"/>
                <a:ea typeface="方正仿宋_GBK" panose="03000509000000000000" pitchFamily="65" charset="-122"/>
                <a:cs typeface="Times New Roman" panose="02020603050405020304" pitchFamily="18" charset="0"/>
              </a:rPr>
              <a:t>和</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en-US" altLang="zh-CN" sz="2800" dirty="0" smtClean="0">
                <a:latin typeface="方正仿宋_GBK" panose="03000509000000000000" pitchFamily="65" charset="-122"/>
                <a:ea typeface="方正仿宋_GBK" panose="03000509000000000000" pitchFamily="65" charset="-122"/>
              </a:rPr>
              <a:t>“</a:t>
            </a:r>
            <a:r>
              <a:rPr lang="zh-CN" altLang="zh-CN" sz="2800" u="sng" dirty="0">
                <a:latin typeface="方正仿宋_GBK" panose="03000509000000000000" pitchFamily="65" charset="-122"/>
                <a:ea typeface="方正仿宋_GBK" panose="03000509000000000000" pitchFamily="65" charset="-122"/>
                <a:cs typeface="Times New Roman" panose="02020603050405020304" pitchFamily="18" charset="0"/>
              </a:rPr>
              <a:t>按照授权</a:t>
            </a:r>
            <a:r>
              <a:rPr lang="en-US" altLang="zh-CN" sz="2800" dirty="0" smtClean="0">
                <a:latin typeface="方正仿宋_GBK" panose="03000509000000000000" pitchFamily="65" charset="-122"/>
                <a:ea typeface="方正仿宋_GBK" panose="03000509000000000000" pitchFamily="65" charset="-122"/>
              </a:rPr>
              <a:t>”</a:t>
            </a:r>
            <a:r>
              <a:rPr lang="zh-CN" altLang="en-US" sz="2800" dirty="0" smtClean="0">
                <a:latin typeface="方正仿宋_GBK" panose="03000509000000000000" pitchFamily="65" charset="-122"/>
                <a:ea typeface="方正仿宋_GBK" panose="03000509000000000000" pitchFamily="65" charset="-122"/>
              </a:rPr>
              <a:t>（</a:t>
            </a:r>
            <a:r>
              <a:rPr lang="zh-CN" altLang="zh-CN" sz="2800" dirty="0">
                <a:latin typeface="方正楷体_GBK" panose="03000509000000000000" pitchFamily="65" charset="-122"/>
                <a:ea typeface="方正楷体_GBK" panose="03000509000000000000" pitchFamily="65" charset="-122"/>
                <a:cs typeface="Times New Roman" panose="02020603050405020304" pitchFamily="18" charset="0"/>
              </a:rPr>
              <a:t>新增</a:t>
            </a:r>
            <a:r>
              <a:rPr lang="zh-CN" altLang="en-US" sz="2800" dirty="0" smtClean="0">
                <a:latin typeface="方正仿宋_GBK" panose="03000509000000000000" pitchFamily="65" charset="-122"/>
                <a:ea typeface="方正仿宋_GBK" panose="03000509000000000000" pitchFamily="65" charset="-122"/>
              </a:rPr>
              <a:t>）</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a:t>
            </a:r>
            <a:endParaRPr lang="zh-CN" altLang="en-US" sz="2800" dirty="0">
              <a:latin typeface="方正仿宋_GBK" panose="03000509000000000000" pitchFamily="65" charset="-122"/>
              <a:ea typeface="方正仿宋_GBK" panose="03000509000000000000" pitchFamily="65"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5943" y="174169"/>
            <a:ext cx="11332028" cy="5509200"/>
          </a:xfrm>
          <a:prstGeom prst="rect">
            <a:avLst/>
          </a:prstGeom>
        </p:spPr>
        <p:txBody>
          <a:bodyPr wrap="square">
            <a:spAutoFit/>
          </a:bodyPr>
          <a:lstStyle/>
          <a:p>
            <a:pPr lvl="0" indent="408305" algn="just"/>
            <a:r>
              <a:rPr lang="en-US" altLang="zh-CN" sz="3200" b="1" kern="100" dirty="0" smtClean="0">
                <a:solidFill>
                  <a:prstClr val="black"/>
                </a:solidFill>
                <a:latin typeface="Times New Roman" panose="02020603050405020304" pitchFamily="18" charset="0"/>
                <a:cs typeface="Times New Roman" panose="02020603050405020304" pitchFamily="18" charset="0"/>
              </a:rPr>
              <a:t>    7</a:t>
            </a:r>
            <a:r>
              <a:rPr lang="en-US" altLang="zh-CN" sz="3200" b="1" kern="100" dirty="0">
                <a:solidFill>
                  <a:prstClr val="black"/>
                </a:solidFill>
                <a:latin typeface="Times New Roman" panose="02020603050405020304" pitchFamily="18" charset="0"/>
                <a:cs typeface="Times New Roman" panose="02020603050405020304" pitchFamily="18" charset="0"/>
              </a:rPr>
              <a:t>.</a:t>
            </a:r>
            <a:r>
              <a:rPr lang="zh-CN" altLang="zh-CN" sz="3200" kern="100" dirty="0">
                <a:solidFill>
                  <a:prstClr val="black"/>
                </a:solidFill>
                <a:latin typeface="Times New Roman" panose="02020603050405020304" pitchFamily="18" charset="0"/>
                <a:cs typeface="Times New Roman" panose="02020603050405020304" pitchFamily="18" charset="0"/>
              </a:rPr>
              <a:t>新《安法》第十七条是新增加的第</a:t>
            </a:r>
            <a:r>
              <a:rPr lang="en-US" altLang="zh-CN" sz="3200" kern="100" dirty="0">
                <a:solidFill>
                  <a:prstClr val="black"/>
                </a:solidFill>
                <a:latin typeface="Times New Roman" panose="02020603050405020304" pitchFamily="18" charset="0"/>
                <a:cs typeface="Times New Roman" panose="02020603050405020304" pitchFamily="18" charset="0"/>
              </a:rPr>
              <a:t>3</a:t>
            </a:r>
            <a:r>
              <a:rPr lang="zh-CN" altLang="zh-CN" sz="3200" kern="100" dirty="0">
                <a:solidFill>
                  <a:prstClr val="black"/>
                </a:solidFill>
                <a:latin typeface="Times New Roman" panose="02020603050405020304" pitchFamily="18" charset="0"/>
                <a:cs typeface="Times New Roman" panose="02020603050405020304" pitchFamily="18" charset="0"/>
              </a:rPr>
              <a:t>条，内容是</a:t>
            </a:r>
            <a:r>
              <a:rPr lang="en-US" altLang="zh-CN" sz="3200" u="sng" kern="100" dirty="0">
                <a:solidFill>
                  <a:prstClr val="black"/>
                </a:solidFill>
                <a:latin typeface="Times New Roman" panose="02020603050405020304" pitchFamily="18" charset="0"/>
                <a:cs typeface="Times New Roman" panose="02020603050405020304" pitchFamily="18" charset="0"/>
              </a:rPr>
              <a:t>“</a:t>
            </a:r>
            <a:r>
              <a:rPr lang="zh-CN" altLang="zh-CN" sz="3200" u="sng" kern="100" dirty="0">
                <a:solidFill>
                  <a:prstClr val="black"/>
                </a:solidFill>
                <a:latin typeface="Times New Roman" panose="02020603050405020304" pitchFamily="18" charset="0"/>
                <a:cs typeface="Times New Roman" panose="02020603050405020304" pitchFamily="18" charset="0"/>
              </a:rPr>
              <a:t>县级以上各级人民政府应当组织负有安全生产监督管理职责的部门依法编制安全生产权力和责任清单，公开并接受社会监督。</a:t>
            </a:r>
            <a:r>
              <a:rPr lang="en-US" altLang="zh-CN" sz="3200" kern="100" dirty="0">
                <a:solidFill>
                  <a:prstClr val="black"/>
                </a:solidFill>
                <a:latin typeface="Times New Roman" panose="02020603050405020304" pitchFamily="18" charset="0"/>
                <a:cs typeface="Times New Roman" panose="02020603050405020304" pitchFamily="18" charset="0"/>
              </a:rPr>
              <a:t>”</a:t>
            </a:r>
            <a:endParaRPr lang="zh-CN" altLang="zh-CN" sz="3200" kern="100" dirty="0">
              <a:solidFill>
                <a:prstClr val="black"/>
              </a:solidFill>
              <a:latin typeface="Times New Roman" panose="02020603050405020304" pitchFamily="18" charset="0"/>
              <a:cs typeface="Times New Roman" panose="02020603050405020304" pitchFamily="18" charset="0"/>
            </a:endParaRPr>
          </a:p>
          <a:p>
            <a:pPr lvl="0" indent="406400" algn="just"/>
            <a:r>
              <a:rPr lang="en-US" altLang="zh-CN" sz="3200" kern="100" dirty="0">
                <a:solidFill>
                  <a:prstClr val="black"/>
                </a:solidFill>
                <a:latin typeface="Times New Roman" panose="02020603050405020304" pitchFamily="18" charset="0"/>
                <a:cs typeface="Times New Roman" panose="02020603050405020304" pitchFamily="18" charset="0"/>
              </a:rPr>
              <a:t>  </a:t>
            </a:r>
            <a:r>
              <a:rPr lang="en-US" altLang="zh-CN" sz="3200" kern="100" dirty="0" smtClean="0">
                <a:solidFill>
                  <a:prstClr val="black"/>
                </a:solidFill>
                <a:latin typeface="Times New Roman" panose="02020603050405020304" pitchFamily="18" charset="0"/>
                <a:cs typeface="Times New Roman" panose="02020603050405020304" pitchFamily="18" charset="0"/>
              </a:rPr>
              <a:t>  </a:t>
            </a:r>
            <a:r>
              <a:rPr lang="zh-CN"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新增</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这一条，</a:t>
            </a:r>
            <a:r>
              <a:rPr lang="zh-CN" altLang="en-US"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是</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贯彻落实中央关于推进政府部门权责清单制度建立的重要举措，也是规定了政府的组织领导职责</a:t>
            </a:r>
            <a:r>
              <a:rPr lang="zh-CN"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endParaRPr lang="en-US"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endParaRPr>
          </a:p>
          <a:p>
            <a:pPr lvl="0" indent="406400" algn="just"/>
            <a:r>
              <a:rPr lang="en-US"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编制</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安全生产权力和责任清单有三个要点</a:t>
            </a:r>
            <a:r>
              <a:rPr lang="zh-CN"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endParaRPr lang="en-US"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endParaRPr>
          </a:p>
          <a:p>
            <a:pPr lvl="0" indent="406400" algn="just"/>
            <a:r>
              <a:rPr lang="en-US" altLang="zh-CN" sz="3200" b="1"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b="1"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一</a:t>
            </a:r>
            <a:r>
              <a:rPr lang="zh-CN" altLang="zh-CN" sz="3200" b="1"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是</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政府组织编制，发挥政府的领导作用，确保步调一致、协调统一</a:t>
            </a:r>
            <a:r>
              <a:rPr lang="zh-CN"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endParaRPr lang="en-US"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endParaRPr>
          </a:p>
          <a:p>
            <a:pPr lvl="0" indent="406400" algn="just"/>
            <a:r>
              <a:rPr lang="en-US" altLang="zh-CN" sz="3200" b="1"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b="1"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二</a:t>
            </a:r>
            <a:r>
              <a:rPr lang="zh-CN" altLang="zh-CN" sz="3200" b="1"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是</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负有</a:t>
            </a:r>
            <a:r>
              <a:rPr lang="zh-CN"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安全监管职责</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的部门都要编制，确保无死角、无盲区，做到全面准确</a:t>
            </a:r>
            <a:r>
              <a:rPr lang="zh-CN"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endParaRPr lang="en-US" altLang="zh-CN" sz="32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endParaRPr>
          </a:p>
          <a:p>
            <a:pPr lvl="0" indent="406400" algn="just"/>
            <a:r>
              <a:rPr lang="en-US" altLang="zh-CN" sz="3200" b="1"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b="1"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三</a:t>
            </a:r>
            <a:r>
              <a:rPr lang="zh-CN" altLang="zh-CN" sz="3200" b="1"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是</a:t>
            </a:r>
            <a:r>
              <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依法编制，确保边界清晰、分工合理、权责一致。</a:t>
            </a:r>
            <a:endParaRPr lang="zh-CN" altLang="zh-CN" sz="32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39486" y="217714"/>
            <a:ext cx="11386457" cy="5050972"/>
          </a:xfrm>
          <a:prstGeom prst="rect">
            <a:avLst/>
          </a:prstGeom>
        </p:spPr>
        <p:txBody>
          <a:bodyPr wrap="square">
            <a:spAutoFit/>
          </a:bodyPr>
          <a:lstStyle/>
          <a:p>
            <a:pPr indent="408305" algn="just">
              <a:spcAft>
                <a:spcPts val="0"/>
              </a:spcAft>
            </a:pPr>
            <a:r>
              <a:rPr lang="en-US" altLang="zh-CN" sz="3200" b="1" kern="100" dirty="0" smtClean="0">
                <a:latin typeface="Times New Roman" panose="02020603050405020304" pitchFamily="18" charset="0"/>
                <a:cs typeface="Times New Roman" panose="02020603050405020304" pitchFamily="18" charset="0"/>
              </a:rPr>
              <a:t>     8</a:t>
            </a:r>
            <a:r>
              <a:rPr lang="en-US" altLang="zh-CN" sz="3200" b="1" kern="100" dirty="0">
                <a:latin typeface="Times New Roman" panose="02020603050405020304" pitchFamily="18" charset="0"/>
                <a:cs typeface="Times New Roman" panose="02020603050405020304" pitchFamily="18" charset="0"/>
              </a:rPr>
              <a:t>.</a:t>
            </a:r>
            <a:r>
              <a:rPr lang="zh-CN" altLang="zh-CN" sz="3200" kern="100" dirty="0">
                <a:latin typeface="Times New Roman" panose="02020603050405020304" pitchFamily="18" charset="0"/>
                <a:cs typeface="Times New Roman" panose="02020603050405020304" pitchFamily="18" charset="0"/>
              </a:rPr>
              <a:t>新《安法》第八十</a:t>
            </a:r>
            <a:r>
              <a:rPr lang="zh-CN" altLang="zh-CN" sz="3200" kern="100" dirty="0" smtClean="0">
                <a:latin typeface="Times New Roman" panose="02020603050405020304" pitchFamily="18" charset="0"/>
                <a:cs typeface="Times New Roman" panose="02020603050405020304" pitchFamily="18" charset="0"/>
              </a:rPr>
              <a:t>条</a:t>
            </a:r>
            <a:r>
              <a:rPr lang="zh-CN" altLang="en-US" sz="3200" kern="100" dirty="0" smtClean="0">
                <a:latin typeface="Times New Roman" panose="02020603050405020304" pitchFamily="18" charset="0"/>
                <a:cs typeface="Times New Roman" panose="02020603050405020304" pitchFamily="18" charset="0"/>
              </a:rPr>
              <a:t>新增了第二款</a:t>
            </a:r>
            <a:r>
              <a:rPr lang="en-US" altLang="zh-CN" sz="3200" kern="100" dirty="0" smtClean="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a:t>
            </a:r>
            <a:r>
              <a:rPr lang="zh-CN" altLang="zh-CN" sz="3200" kern="100" dirty="0">
                <a:latin typeface="Times New Roman" panose="02020603050405020304" pitchFamily="18" charset="0"/>
                <a:cs typeface="Times New Roman" panose="02020603050405020304" pitchFamily="18" charset="0"/>
              </a:rPr>
              <a:t>县级以上地方各级人民政府应当组织有关部门制定本行政区域内生产安全事故应急救援预案，建立应急救援体系</a:t>
            </a:r>
            <a:r>
              <a:rPr lang="zh-CN" altLang="zh-CN" sz="3200" kern="100" dirty="0" smtClean="0">
                <a:latin typeface="Times New Roman" panose="02020603050405020304" pitchFamily="18" charset="0"/>
                <a:cs typeface="Times New Roman" panose="02020603050405020304" pitchFamily="18" charset="0"/>
              </a:rPr>
              <a:t>。</a:t>
            </a:r>
            <a:endParaRPr lang="zh-CN" altLang="zh-CN" sz="3200" kern="100" dirty="0">
              <a:latin typeface="Times New Roman" panose="02020603050405020304" pitchFamily="18" charset="0"/>
              <a:cs typeface="Times New Roman" panose="02020603050405020304" pitchFamily="18" charset="0"/>
            </a:endParaRPr>
          </a:p>
          <a:p>
            <a:pPr indent="406400" algn="just">
              <a:spcAft>
                <a:spcPts val="0"/>
              </a:spcAft>
            </a:pPr>
            <a:r>
              <a:rPr lang="en-US" altLang="zh-CN" sz="3200" kern="100" dirty="0" smtClean="0">
                <a:latin typeface="Times New Roman" panose="02020603050405020304" pitchFamily="18" charset="0"/>
                <a:cs typeface="Times New Roman" panose="02020603050405020304" pitchFamily="18" charset="0"/>
              </a:rPr>
              <a:t>   </a:t>
            </a:r>
            <a:r>
              <a:rPr lang="zh-CN" altLang="zh-CN" sz="3200" u="sng" kern="100" dirty="0" smtClean="0">
                <a:latin typeface="Times New Roman" panose="02020603050405020304" pitchFamily="18" charset="0"/>
                <a:cs typeface="Times New Roman" panose="02020603050405020304" pitchFamily="18" charset="0"/>
              </a:rPr>
              <a:t>乡镇人民政府和街道办事处，以及开发区、工业园区、港区、风景区等应当制定相应的生产安全事故应急救援预案，协助人民政府有关部门或者按照授权依法履行生产安全事故应急救援工作职责</a:t>
            </a:r>
            <a:r>
              <a:rPr lang="zh-CN" altLang="zh-CN" sz="3200" kern="100" dirty="0" smtClean="0">
                <a:latin typeface="Times New Roman" panose="02020603050405020304" pitchFamily="18" charset="0"/>
                <a:cs typeface="Times New Roman" panose="02020603050405020304" pitchFamily="18" charset="0"/>
              </a:rPr>
              <a:t>。</a:t>
            </a:r>
            <a:r>
              <a:rPr lang="en-US" altLang="zh-CN" sz="3200" kern="100" dirty="0">
                <a:latin typeface="Times New Roman" panose="02020603050405020304" pitchFamily="18" charset="0"/>
                <a:cs typeface="Times New Roman" panose="02020603050405020304" pitchFamily="18" charset="0"/>
              </a:rPr>
              <a:t>”</a:t>
            </a:r>
            <a:endParaRPr lang="en-US" altLang="zh-CN" sz="3200" kern="100" dirty="0">
              <a:latin typeface="Times New Roman" panose="02020603050405020304" pitchFamily="18" charset="0"/>
              <a:cs typeface="Times New Roman" panose="02020603050405020304" pitchFamily="18" charset="0"/>
            </a:endParaRPr>
          </a:p>
          <a:p>
            <a:pPr indent="406400" algn="just">
              <a:spcAft>
                <a:spcPts val="0"/>
              </a:spcAft>
            </a:pPr>
            <a:r>
              <a:rPr lang="en-US"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这</a:t>
            </a:r>
            <a:r>
              <a:rPr lang="zh-CN" altLang="en-US"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一</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新增款</a:t>
            </a:r>
            <a:r>
              <a:rPr lang="zh-CN"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主要是</a:t>
            </a:r>
            <a:r>
              <a:rPr lang="zh-CN"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明确</a:t>
            </a:r>
            <a:r>
              <a:rPr lang="zh-CN" altLang="en-US"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了</a:t>
            </a:r>
            <a:r>
              <a:rPr lang="zh-CN"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乡镇</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人民政府和街道办事处，以及开发区、工业园区、港区、风景区等</a:t>
            </a:r>
            <a:r>
              <a:rPr lang="zh-CN" altLang="zh-CN" sz="3200" b="1" u="sng" kern="100" dirty="0">
                <a:latin typeface="Times New Roman" panose="02020603050405020304" pitchFamily="18" charset="0"/>
                <a:ea typeface="方正仿宋_GBK" panose="03000509000000000000" pitchFamily="65" charset="-122"/>
                <a:cs typeface="Times New Roman" panose="02020603050405020304" pitchFamily="18" charset="0"/>
              </a:rPr>
              <a:t>协助或者按照授权</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履行应急救援方面的工作职责。</a:t>
            </a:r>
            <a:endPar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37457" y="304800"/>
            <a:ext cx="11332029" cy="5016758"/>
          </a:xfrm>
          <a:prstGeom prst="rect">
            <a:avLst/>
          </a:prstGeom>
        </p:spPr>
        <p:txBody>
          <a:bodyPr wrap="square">
            <a:spAutoFit/>
          </a:bodyPr>
          <a:lstStyle/>
          <a:p>
            <a:r>
              <a:rPr lang="en-US" altLang="zh-CN" sz="3200" b="1" dirty="0" smtClean="0">
                <a:latin typeface="Times New Roman" panose="02020603050405020304" pitchFamily="18" charset="0"/>
                <a:ea typeface="+mj-ea"/>
                <a:cs typeface="Times New Roman" panose="02020603050405020304" pitchFamily="18" charset="0"/>
              </a:rPr>
              <a:t>        9.</a:t>
            </a:r>
            <a:r>
              <a:rPr lang="zh-CN" altLang="zh-CN" sz="3200" dirty="0" smtClean="0">
                <a:latin typeface="Times New Roman" panose="02020603050405020304" pitchFamily="18" charset="0"/>
                <a:ea typeface="+mj-ea"/>
                <a:cs typeface="Times New Roman" panose="02020603050405020304" pitchFamily="18" charset="0"/>
              </a:rPr>
              <a:t>新《安法》第八十六条新增第三款</a:t>
            </a:r>
            <a:r>
              <a:rPr lang="en-US" altLang="zh-CN" sz="3200" b="1" dirty="0" smtClean="0">
                <a:latin typeface="Times New Roman" panose="02020603050405020304" pitchFamily="18" charset="0"/>
                <a:ea typeface="+mj-ea"/>
                <a:cs typeface="Times New Roman" panose="02020603050405020304" pitchFamily="18" charset="0"/>
              </a:rPr>
              <a:t>“</a:t>
            </a:r>
            <a:r>
              <a:rPr lang="zh-CN" altLang="zh-CN" sz="3200" u="sng" dirty="0" smtClean="0">
                <a:latin typeface="Times New Roman" panose="02020603050405020304" pitchFamily="18" charset="0"/>
                <a:ea typeface="+mj-ea"/>
                <a:cs typeface="Times New Roman" panose="02020603050405020304" pitchFamily="18" charset="0"/>
              </a:rPr>
              <a:t>负责事故调查处理的国务院有关部门和地方人民政府应当在批复事故调查报告后一年内，组织有关部门对事故整改和防范措施落实情况进行评估，并及时向社会公开评估结果；对不履行职责导致事故整改和防范措施没有落实的有关单位和人员，应当按照有关规定追究责任。</a:t>
            </a:r>
            <a:r>
              <a:rPr lang="en-US" altLang="zh-CN" sz="3200" b="1" dirty="0" smtClean="0">
                <a:latin typeface="Times New Roman" panose="02020603050405020304" pitchFamily="18" charset="0"/>
                <a:ea typeface="+mj-ea"/>
                <a:cs typeface="Times New Roman" panose="02020603050405020304" pitchFamily="18" charset="0"/>
              </a:rPr>
              <a:t>” </a:t>
            </a:r>
            <a:endParaRPr lang="en-US" altLang="zh-CN" sz="3200" b="1" dirty="0" smtClean="0">
              <a:latin typeface="Times New Roman" panose="02020603050405020304" pitchFamily="18" charset="0"/>
              <a:ea typeface="+mj-ea"/>
              <a:cs typeface="Times New Roman" panose="02020603050405020304" pitchFamily="18" charset="0"/>
            </a:endParaRPr>
          </a:p>
          <a:p>
            <a:r>
              <a:rPr lang="en-US" altLang="zh-CN" sz="3200" b="1" dirty="0">
                <a:latin typeface="Times New Roman" panose="02020603050405020304" pitchFamily="18" charset="0"/>
                <a:ea typeface="+mj-ea"/>
                <a:cs typeface="Times New Roman" panose="02020603050405020304" pitchFamily="18" charset="0"/>
              </a:rPr>
              <a:t> </a:t>
            </a:r>
            <a:r>
              <a:rPr lang="en-US" altLang="zh-CN" sz="3200" b="1" dirty="0" smtClean="0">
                <a:latin typeface="Times New Roman" panose="02020603050405020304" pitchFamily="18" charset="0"/>
                <a:ea typeface="+mj-ea"/>
                <a:cs typeface="Times New Roman" panose="02020603050405020304" pitchFamily="18" charset="0"/>
              </a:rPr>
              <a:t>       </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这一款新增内容主要是规定了政府在事故调查处理后对落实情况的监督职责。这也是法律首次提出对</a:t>
            </a:r>
            <a:r>
              <a:rPr lang="zh-CN" altLang="en-US" sz="3200" dirty="0" smtClean="0">
                <a:latin typeface="方正仿宋_GBK" panose="03000509000000000000" pitchFamily="65" charset="-122"/>
                <a:ea typeface="方正仿宋_GBK" panose="03000509000000000000" pitchFamily="65" charset="-122"/>
                <a:cs typeface="Times New Roman" panose="02020603050405020304" pitchFamily="18" charset="0"/>
              </a:rPr>
              <a:t>事故</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整改和防范</a:t>
            </a:r>
            <a:r>
              <a:rPr lang="zh-CN" altLang="en-US" sz="3200" dirty="0" smtClean="0">
                <a:latin typeface="方正仿宋_GBK" panose="03000509000000000000" pitchFamily="65" charset="-122"/>
                <a:ea typeface="方正仿宋_GBK" panose="03000509000000000000" pitchFamily="65" charset="-122"/>
                <a:cs typeface="Times New Roman" panose="02020603050405020304" pitchFamily="18" charset="0"/>
              </a:rPr>
              <a:t>措施</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落实情况进行评估</a:t>
            </a:r>
            <a:r>
              <a:rPr lang="zh-CN" altLang="zh-CN" sz="3200" b="1" dirty="0" smtClean="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写入法律具有强制性，有利于评估制度的落实。</a:t>
            </a:r>
            <a:endParaRPr lang="zh-CN" altLang="en-US" sz="32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39485" y="337457"/>
            <a:ext cx="11517085" cy="6001643"/>
          </a:xfrm>
          <a:prstGeom prst="rect">
            <a:avLst/>
          </a:prstGeom>
        </p:spPr>
        <p:txBody>
          <a:bodyPr wrap="square">
            <a:spAutoFit/>
          </a:bodyPr>
          <a:lstStyle/>
          <a:p>
            <a:pPr indent="406400" algn="just">
              <a:spcAft>
                <a:spcPts val="0"/>
              </a:spcAft>
            </a:pPr>
            <a:r>
              <a:rPr lang="en-US"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（二）进一步明确政府部门的安全生产职责。</a:t>
            </a:r>
            <a:endParaRPr lang="en-US"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endParaRPr>
          </a:p>
          <a:p>
            <a:pPr indent="406400" algn="just">
              <a:spcAft>
                <a:spcPts val="0"/>
              </a:spcAft>
            </a:pPr>
            <a:r>
              <a:rPr lang="en-US" altLang="zh-CN" sz="3200" kern="100" dirty="0" smtClean="0">
                <a:latin typeface="Times New Roman" panose="02020603050405020304" pitchFamily="18" charset="0"/>
                <a:cs typeface="Times New Roman" panose="02020603050405020304" pitchFamily="18" charset="0"/>
              </a:rPr>
              <a:t>    </a:t>
            </a:r>
            <a:r>
              <a:rPr lang="zh-CN" altLang="zh-CN" sz="3200" kern="100" dirty="0" smtClean="0">
                <a:latin typeface="Times New Roman" panose="02020603050405020304" pitchFamily="18" charset="0"/>
                <a:cs typeface="Times New Roman" panose="02020603050405020304" pitchFamily="18" charset="0"/>
              </a:rPr>
              <a:t>此次</a:t>
            </a:r>
            <a:r>
              <a:rPr lang="zh-CN" altLang="zh-CN" sz="3200" kern="100" dirty="0">
                <a:latin typeface="Times New Roman" panose="02020603050405020304" pitchFamily="18" charset="0"/>
                <a:cs typeface="Times New Roman" panose="02020603050405020304" pitchFamily="18" charset="0"/>
              </a:rPr>
              <a:t>新《安法》修改对政府部门安全生产职责有了进一步明确。主要</a:t>
            </a:r>
            <a:r>
              <a:rPr lang="zh-CN" altLang="zh-CN" sz="3200" kern="100" dirty="0" smtClean="0">
                <a:latin typeface="Times New Roman" panose="02020603050405020304" pitchFamily="18" charset="0"/>
                <a:cs typeface="Times New Roman" panose="02020603050405020304" pitchFamily="18" charset="0"/>
              </a:rPr>
              <a:t>有</a:t>
            </a:r>
            <a:r>
              <a:rPr lang="zh-CN" altLang="en-US" sz="3200" kern="100" dirty="0">
                <a:latin typeface="Times New Roman" panose="02020603050405020304" pitchFamily="18" charset="0"/>
                <a:cs typeface="Times New Roman" panose="02020603050405020304" pitchFamily="18" charset="0"/>
              </a:rPr>
              <a:t>四</a:t>
            </a:r>
            <a:r>
              <a:rPr lang="zh-CN" altLang="zh-CN" sz="3200" kern="100" dirty="0" smtClean="0">
                <a:latin typeface="Times New Roman" panose="02020603050405020304" pitchFamily="18" charset="0"/>
                <a:cs typeface="Times New Roman" panose="02020603050405020304" pitchFamily="18" charset="0"/>
              </a:rPr>
              <a:t>个</a:t>
            </a:r>
            <a:r>
              <a:rPr lang="zh-CN" altLang="zh-CN" sz="3200" kern="100" dirty="0">
                <a:latin typeface="Times New Roman" panose="02020603050405020304" pitchFamily="18" charset="0"/>
                <a:cs typeface="Times New Roman" panose="02020603050405020304" pitchFamily="18" charset="0"/>
              </a:rPr>
              <a:t>方面的增加或完善</a:t>
            </a:r>
            <a:r>
              <a:rPr lang="zh-CN" altLang="zh-CN" sz="3200" kern="100" dirty="0" smtClean="0">
                <a:latin typeface="Times New Roman" panose="02020603050405020304" pitchFamily="18" charset="0"/>
                <a:cs typeface="Times New Roman" panose="02020603050405020304" pitchFamily="18" charset="0"/>
              </a:rPr>
              <a:t>：</a:t>
            </a:r>
            <a:endParaRPr lang="en-US" altLang="zh-CN" sz="3200" kern="100" dirty="0" smtClean="0">
              <a:latin typeface="Times New Roman" panose="02020603050405020304" pitchFamily="18" charset="0"/>
              <a:cs typeface="Times New Roman" panose="02020603050405020304" pitchFamily="18" charset="0"/>
            </a:endParaRPr>
          </a:p>
          <a:p>
            <a:pPr indent="406400" algn="just">
              <a:spcAft>
                <a:spcPts val="0"/>
              </a:spcAft>
            </a:pPr>
            <a:endParaRPr lang="zh-CN" altLang="zh-CN" sz="3200" kern="100" dirty="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        1</a:t>
            </a:r>
            <a:r>
              <a:rPr lang="en-US" altLang="zh-CN" sz="3200" dirty="0">
                <a:latin typeface="Times New Roman" panose="02020603050405020304" pitchFamily="18" charset="0"/>
                <a:cs typeface="Times New Roman" panose="02020603050405020304" pitchFamily="18" charset="0"/>
              </a:rPr>
              <a:t>.</a:t>
            </a:r>
            <a:r>
              <a:rPr lang="zh-CN" altLang="zh-CN" sz="3200" dirty="0">
                <a:latin typeface="Times New Roman" panose="02020603050405020304" pitchFamily="18" charset="0"/>
                <a:cs typeface="Times New Roman" panose="02020603050405020304" pitchFamily="18" charset="0"/>
              </a:rPr>
              <a:t>新《安法》第十条第二款：</a:t>
            </a:r>
            <a:r>
              <a:rPr lang="en-US" altLang="zh-CN" sz="3200" dirty="0">
                <a:latin typeface="Times New Roman" panose="02020603050405020304" pitchFamily="18" charset="0"/>
                <a:cs typeface="Times New Roman" panose="02020603050405020304" pitchFamily="18" charset="0"/>
              </a:rPr>
              <a:t>“</a:t>
            </a:r>
            <a:r>
              <a:rPr lang="zh-CN" altLang="zh-CN" sz="3200" u="sng" dirty="0">
                <a:latin typeface="Times New Roman" panose="02020603050405020304" pitchFamily="18" charset="0"/>
                <a:cs typeface="Times New Roman" panose="02020603050405020304" pitchFamily="18" charset="0"/>
              </a:rPr>
              <a:t>国务院交通运输、住房和城乡建设、水利、民航等有关部门</a:t>
            </a:r>
            <a:r>
              <a:rPr lang="zh-CN" altLang="zh-CN" sz="3200" dirty="0">
                <a:latin typeface="Times New Roman" panose="02020603050405020304" pitchFamily="18" charset="0"/>
                <a:cs typeface="Times New Roman" panose="02020603050405020304" pitchFamily="18" charset="0"/>
              </a:rPr>
              <a:t>依照本法和其他有关法律、行政法规的规定，在各自的职责范围内对有关行业、领域的安全生产工作实施监督管理；县级以上地方各级人民政府有关部门依照本法和其他有关法律、法规的规定，在各自的职责范围内对有关行业、领域的安全生产工作实施监督管理。</a:t>
            </a:r>
            <a:r>
              <a:rPr lang="zh-CN" altLang="zh-CN" sz="3200" u="sng" dirty="0">
                <a:latin typeface="Times New Roman" panose="02020603050405020304" pitchFamily="18" charset="0"/>
                <a:cs typeface="Times New Roman" panose="02020603050405020304" pitchFamily="18" charset="0"/>
              </a:rPr>
              <a:t>对新兴行业、领域的安全生产监督管理职责不明确的，由县级以上地方各级人民政府按照业务相近的原则确定监督管理部门</a:t>
            </a:r>
            <a:r>
              <a:rPr lang="zh-CN" altLang="zh-CN" sz="3200" dirty="0">
                <a:latin typeface="Times New Roman" panose="02020603050405020304" pitchFamily="18" charset="0"/>
                <a:cs typeface="Times New Roman" panose="02020603050405020304" pitchFamily="18" charset="0"/>
              </a:rPr>
              <a:t>。</a:t>
            </a:r>
            <a:r>
              <a:rPr lang="en-US" altLang="zh-CN" sz="3200" dirty="0" smtClean="0">
                <a:latin typeface="Times New Roman" panose="02020603050405020304" pitchFamily="18" charset="0"/>
                <a:cs typeface="Times New Roman" panose="02020603050405020304" pitchFamily="18" charset="0"/>
              </a:rPr>
              <a:t>”</a:t>
            </a:r>
            <a:endParaRPr lang="zh-CN" altLang="en-US"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086" y="163285"/>
            <a:ext cx="11941628" cy="6494085"/>
          </a:xfrm>
          <a:prstGeom prst="rect">
            <a:avLst/>
          </a:prstGeom>
        </p:spPr>
        <p:txBody>
          <a:bodyPr wrap="square">
            <a:spAutoFit/>
          </a:bodyPr>
          <a:lstStyle/>
          <a:p>
            <a:pPr indent="406400" algn="just">
              <a:spcAft>
                <a:spcPts val="0"/>
              </a:spcAft>
            </a:pPr>
            <a:r>
              <a:rPr lang="en-US" altLang="zh-CN" sz="3200" kern="100" dirty="0" smtClean="0">
                <a:latin typeface="+mn-ea"/>
                <a:cs typeface="Times New Roman" panose="02020603050405020304" pitchFamily="18" charset="0"/>
              </a:rPr>
              <a:t>  </a:t>
            </a:r>
            <a:r>
              <a:rPr lang="zh-CN" altLang="zh-CN" sz="3200" kern="100" dirty="0" smtClean="0">
                <a:latin typeface="方正黑体_GBK" panose="03000509000000000000" pitchFamily="65" charset="-122"/>
                <a:ea typeface="方正黑体_GBK" panose="03000509000000000000" pitchFamily="65" charset="-122"/>
                <a:cs typeface="Times New Roman" panose="02020603050405020304" pitchFamily="18" charset="0"/>
              </a:rPr>
              <a:t>修改</a:t>
            </a:r>
            <a:r>
              <a:rPr lang="zh-CN" altLang="zh-CN" sz="3200" kern="100" dirty="0">
                <a:latin typeface="方正黑体_GBK" panose="03000509000000000000" pitchFamily="65" charset="-122"/>
                <a:ea typeface="方正黑体_GBK" panose="03000509000000000000" pitchFamily="65" charset="-122"/>
                <a:cs typeface="Times New Roman" panose="02020603050405020304" pitchFamily="18" charset="0"/>
              </a:rPr>
              <a:t>后的第二款：</a:t>
            </a:r>
            <a:endParaRPr lang="zh-CN" altLang="zh-CN" sz="3200" kern="100" dirty="0">
              <a:latin typeface="方正黑体_GBK" panose="03000509000000000000" pitchFamily="65" charset="-122"/>
              <a:ea typeface="方正黑体_GBK" panose="03000509000000000000" pitchFamily="65" charset="-122"/>
              <a:cs typeface="Times New Roman" panose="02020603050405020304" pitchFamily="18" charset="0"/>
            </a:endParaRPr>
          </a:p>
          <a:p>
            <a:pPr indent="408305" algn="just">
              <a:spcAft>
                <a:spcPts val="0"/>
              </a:spcAft>
            </a:pPr>
            <a:r>
              <a:rPr lang="en-US" altLang="zh-CN" sz="3200" b="1" kern="100" dirty="0" smtClean="0">
                <a:latin typeface="+mn-ea"/>
                <a:cs typeface="Times New Roman" panose="02020603050405020304" pitchFamily="18" charset="0"/>
              </a:rPr>
              <a:t>  </a:t>
            </a:r>
            <a:r>
              <a:rPr lang="zh-CN" altLang="zh-CN" sz="3200" b="1" kern="100" dirty="0" smtClean="0">
                <a:latin typeface="+mn-ea"/>
                <a:cs typeface="Times New Roman" panose="02020603050405020304" pitchFamily="18" charset="0"/>
              </a:rPr>
              <a:t>一</a:t>
            </a:r>
            <a:r>
              <a:rPr lang="zh-CN" altLang="zh-CN" sz="3200" b="1" kern="100" dirty="0">
                <a:latin typeface="+mn-ea"/>
                <a:cs typeface="Times New Roman" panose="02020603050405020304" pitchFamily="18" charset="0"/>
              </a:rPr>
              <a:t>是</a:t>
            </a:r>
            <a:r>
              <a:rPr lang="zh-CN" altLang="zh-CN" sz="3200" kern="100" dirty="0">
                <a:latin typeface="+mn-ea"/>
                <a:cs typeface="Times New Roman" panose="02020603050405020304" pitchFamily="18" charset="0"/>
              </a:rPr>
              <a:t>将</a:t>
            </a:r>
            <a:r>
              <a:rPr lang="en-US" altLang="zh-CN" sz="3200" u="sng" kern="100" dirty="0">
                <a:latin typeface="+mn-ea"/>
                <a:cs typeface="Times New Roman" panose="02020603050405020304" pitchFamily="18" charset="0"/>
              </a:rPr>
              <a:t>“</a:t>
            </a:r>
            <a:r>
              <a:rPr lang="zh-CN" altLang="zh-CN" sz="3200" u="sng" kern="100" dirty="0">
                <a:latin typeface="+mn-ea"/>
                <a:cs typeface="Times New Roman" panose="02020603050405020304" pitchFamily="18" charset="0"/>
              </a:rPr>
              <a:t>国务院有关部门</a:t>
            </a:r>
            <a:r>
              <a:rPr lang="en-US" altLang="zh-CN" sz="3200" u="sng" kern="100" dirty="0">
                <a:latin typeface="+mn-ea"/>
                <a:cs typeface="Times New Roman" panose="02020603050405020304" pitchFamily="18" charset="0"/>
              </a:rPr>
              <a:t>”</a:t>
            </a:r>
            <a:r>
              <a:rPr lang="zh-CN" altLang="zh-CN" sz="3200" kern="100" dirty="0">
                <a:latin typeface="+mn-ea"/>
                <a:cs typeface="Times New Roman" panose="02020603050405020304" pitchFamily="18" charset="0"/>
              </a:rPr>
              <a:t>修改为</a:t>
            </a:r>
            <a:r>
              <a:rPr lang="en-US" altLang="zh-CN" sz="3200" u="sng" kern="100" dirty="0">
                <a:latin typeface="+mn-ea"/>
                <a:cs typeface="Times New Roman" panose="02020603050405020304" pitchFamily="18" charset="0"/>
              </a:rPr>
              <a:t>“</a:t>
            </a:r>
            <a:r>
              <a:rPr lang="zh-CN" altLang="zh-CN" sz="3200" u="sng" kern="100" dirty="0">
                <a:latin typeface="+mn-ea"/>
                <a:cs typeface="Times New Roman" panose="02020603050405020304" pitchFamily="18" charset="0"/>
              </a:rPr>
              <a:t>国务院交通运输、住房和城乡建设、水利、民航等有关部门</a:t>
            </a:r>
            <a:r>
              <a:rPr lang="en-US" altLang="zh-CN" sz="3200" u="sng" kern="100" dirty="0" smtClean="0">
                <a:latin typeface="+mn-ea"/>
                <a:cs typeface="Times New Roman" panose="02020603050405020304" pitchFamily="18" charset="0"/>
              </a:rPr>
              <a:t>”</a:t>
            </a:r>
            <a:endParaRPr lang="en-US" altLang="zh-CN" sz="3200" kern="100" dirty="0" smtClean="0">
              <a:latin typeface="+mn-ea"/>
              <a:cs typeface="Times New Roman" panose="02020603050405020304" pitchFamily="18" charset="0"/>
            </a:endParaRPr>
          </a:p>
          <a:p>
            <a:pPr indent="408305" algn="just">
              <a:spcAft>
                <a:spcPts val="0"/>
              </a:spcAft>
            </a:pPr>
            <a:r>
              <a:rPr lang="zh-CN" altLang="zh-CN" sz="3200" kern="100" dirty="0" smtClean="0">
                <a:latin typeface="+mn-ea"/>
                <a:cs typeface="Times New Roman" panose="02020603050405020304" pitchFamily="18" charset="0"/>
              </a:rPr>
              <a:t> </a:t>
            </a:r>
            <a:r>
              <a:rPr lang="en-US" altLang="zh-CN" sz="3200" kern="100" dirty="0" smtClean="0">
                <a:latin typeface="+mn-ea"/>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这一修改主要是考虑到这些部门负责监管的安全生产工作具有较强的行业特征，长期以来已经形成了较为完整和成熟的安全监管体系，也是更加有利于有关部门履行法定职责。</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a:p>
            <a:pPr indent="408305" algn="just">
              <a:spcAft>
                <a:spcPts val="0"/>
              </a:spcAft>
            </a:pPr>
            <a:r>
              <a:rPr lang="en-US" altLang="zh-CN" sz="3200" b="1" kern="100" dirty="0" smtClean="0">
                <a:latin typeface="+mn-ea"/>
                <a:cs typeface="Times New Roman" panose="02020603050405020304" pitchFamily="18" charset="0"/>
              </a:rPr>
              <a:t>  </a:t>
            </a:r>
            <a:r>
              <a:rPr lang="zh-CN" altLang="zh-CN" sz="3200" b="1" kern="100" dirty="0" smtClean="0">
                <a:latin typeface="+mn-ea"/>
                <a:cs typeface="Times New Roman" panose="02020603050405020304" pitchFamily="18" charset="0"/>
              </a:rPr>
              <a:t>二</a:t>
            </a:r>
            <a:r>
              <a:rPr lang="zh-CN" altLang="zh-CN" sz="3200" b="1" kern="100" dirty="0">
                <a:latin typeface="+mn-ea"/>
                <a:cs typeface="Times New Roman" panose="02020603050405020304" pitchFamily="18" charset="0"/>
              </a:rPr>
              <a:t>是</a:t>
            </a:r>
            <a:r>
              <a:rPr lang="zh-CN" altLang="zh-CN" sz="3200" kern="100" dirty="0">
                <a:latin typeface="+mn-ea"/>
                <a:cs typeface="Times New Roman" panose="02020603050405020304" pitchFamily="18" charset="0"/>
              </a:rPr>
              <a:t>新增</a:t>
            </a:r>
            <a:r>
              <a:rPr lang="en-US" altLang="zh-CN" sz="3200" kern="100" dirty="0">
                <a:latin typeface="+mn-ea"/>
                <a:cs typeface="Times New Roman" panose="02020603050405020304" pitchFamily="18" charset="0"/>
              </a:rPr>
              <a:t>“…</a:t>
            </a:r>
            <a:r>
              <a:rPr lang="zh-CN" altLang="zh-CN" sz="3200" u="sng" kern="100" dirty="0">
                <a:latin typeface="+mn-ea"/>
                <a:cs typeface="Times New Roman" panose="02020603050405020304" pitchFamily="18" charset="0"/>
              </a:rPr>
              <a:t>，对新兴行业、领域的安全生产监督管理职责不明确的，由县级以上地方各级人民政府按照业务相近的原则确定监督管理部门。</a:t>
            </a:r>
            <a:r>
              <a:rPr lang="en-US" altLang="zh-CN" sz="3200" kern="100" dirty="0" smtClean="0">
                <a:latin typeface="+mn-ea"/>
                <a:cs typeface="Times New Roman" panose="02020603050405020304" pitchFamily="18" charset="0"/>
              </a:rPr>
              <a:t>”</a:t>
            </a:r>
            <a:endParaRPr lang="en-US" altLang="zh-CN" sz="3200" kern="100" dirty="0" smtClean="0">
              <a:latin typeface="+mn-ea"/>
              <a:cs typeface="Times New Roman" panose="02020603050405020304" pitchFamily="18" charset="0"/>
            </a:endParaRPr>
          </a:p>
          <a:p>
            <a:pPr indent="408305" algn="just">
              <a:spcAft>
                <a:spcPts val="0"/>
              </a:spcAft>
            </a:pPr>
            <a:r>
              <a:rPr lang="en-US" altLang="zh-CN" sz="3200" kern="100" dirty="0">
                <a:latin typeface="+mn-ea"/>
                <a:cs typeface="Times New Roman" panose="02020603050405020304" pitchFamily="18" charset="0"/>
              </a:rPr>
              <a:t> </a:t>
            </a:r>
            <a:r>
              <a:rPr lang="en-US" altLang="zh-CN" sz="3200" kern="100" dirty="0" smtClean="0">
                <a:latin typeface="+mn-ea"/>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一新增内容主要是根据新兴行业、领域的生产经营单位不同于传统的生产经营单位，难于分清其主管部门的现状，法律明确由县级以上政府按照业务相近原则对安全监管部门进行确定，解决了这类市场主体安全监管部门不确定、安全监管缺失的问题</a:t>
            </a:r>
            <a:r>
              <a:rPr lang="zh-CN" altLang="zh-CN" sz="3200" kern="100" dirty="0">
                <a:latin typeface="+mn-ea"/>
                <a:cs typeface="Times New Roman" panose="02020603050405020304" pitchFamily="18" charset="0"/>
              </a:rPr>
              <a:t>。</a:t>
            </a:r>
            <a:endParaRPr lang="zh-CN" altLang="zh-CN" sz="3200" kern="100" dirty="0">
              <a:latin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0" y="1323974"/>
            <a:ext cx="11944350" cy="2356757"/>
          </a:xfrm>
        </p:spPr>
        <p:txBody>
          <a:bodyPr>
            <a:normAutofit fontScale="90000"/>
          </a:bodyPr>
          <a:lstStyle/>
          <a:p>
            <a:pPr>
              <a:lnSpc>
                <a:spcPts val="10100"/>
              </a:lnSpc>
            </a:pPr>
            <a:r>
              <a:rPr lang="en-US" altLang="zh-CN" sz="5400" dirty="0" smtClean="0">
                <a:latin typeface="方正小标宋_GBK" pitchFamily="65" charset="-122"/>
                <a:ea typeface="方正小标宋_GBK" pitchFamily="65" charset="-122"/>
              </a:rPr>
              <a:t>《</a:t>
            </a:r>
            <a:r>
              <a:rPr lang="zh-CN" altLang="en-US" sz="5400" dirty="0" smtClean="0">
                <a:latin typeface="方正小标宋_GBK" pitchFamily="65" charset="-122"/>
                <a:ea typeface="方正小标宋_GBK" pitchFamily="65" charset="-122"/>
              </a:rPr>
              <a:t>安全生产法</a:t>
            </a:r>
            <a:r>
              <a:rPr lang="en-US" altLang="zh-CN" sz="5400" dirty="0" smtClean="0">
                <a:latin typeface="方正小标宋_GBK" pitchFamily="65" charset="-122"/>
                <a:ea typeface="方正小标宋_GBK" pitchFamily="65" charset="-122"/>
              </a:rPr>
              <a:t>》</a:t>
            </a:r>
            <a:r>
              <a:rPr lang="zh-CN" altLang="en-US" sz="5400" dirty="0" smtClean="0">
                <a:latin typeface="方正小标宋_GBK" pitchFamily="65" charset="-122"/>
                <a:ea typeface="方正小标宋_GBK" pitchFamily="65" charset="-122"/>
              </a:rPr>
              <a:t>修改内容的</a:t>
            </a:r>
            <a:br>
              <a:rPr lang="en-US" altLang="zh-CN" sz="5400" dirty="0" smtClean="0">
                <a:latin typeface="方正小标宋_GBK" pitchFamily="65" charset="-122"/>
                <a:ea typeface="方正小标宋_GBK" pitchFamily="65" charset="-122"/>
              </a:rPr>
            </a:br>
            <a:r>
              <a:rPr lang="zh-CN" altLang="en-US" sz="5400" dirty="0" smtClean="0">
                <a:latin typeface="方正小标宋_GBK" pitchFamily="65" charset="-122"/>
                <a:ea typeface="方正小标宋_GBK" pitchFamily="65" charset="-122"/>
              </a:rPr>
              <a:t>学习解读</a:t>
            </a:r>
            <a:endParaRPr lang="zh-CN" altLang="en-US" sz="5400" dirty="0">
              <a:latin typeface="方正小标宋_GBK" pitchFamily="65" charset="-122"/>
              <a:ea typeface="方正小标宋_GBK" pitchFamily="65" charset="-122"/>
            </a:endParaRPr>
          </a:p>
        </p:txBody>
      </p:sp>
      <p:sp>
        <p:nvSpPr>
          <p:cNvPr id="3" name="副标题 2"/>
          <p:cNvSpPr>
            <a:spLocks noGrp="1"/>
          </p:cNvSpPr>
          <p:nvPr>
            <p:ph type="subTitle" idx="1"/>
          </p:nvPr>
        </p:nvSpPr>
        <p:spPr>
          <a:xfrm>
            <a:off x="1563460" y="4821011"/>
            <a:ext cx="8817429" cy="903514"/>
          </a:xfrm>
        </p:spPr>
        <p:txBody>
          <a:bodyPr>
            <a:normAutofit/>
          </a:bodyPr>
          <a:lstStyle/>
          <a:p>
            <a:r>
              <a:rPr lang="zh-CN" altLang="en-US" sz="2800" dirty="0" smtClean="0"/>
              <a:t>（</a:t>
            </a:r>
            <a:r>
              <a:rPr lang="zh-CN" altLang="en-US" sz="2800" dirty="0" smtClean="0">
                <a:latin typeface="方正楷体_GBK" panose="03000509000000000000" pitchFamily="65" charset="-122"/>
                <a:ea typeface="方正楷体_GBK" panose="03000509000000000000" pitchFamily="65" charset="-122"/>
              </a:rPr>
              <a:t>江苏省应急管理厅     赵启凤</a:t>
            </a:r>
            <a:r>
              <a:rPr lang="zh-CN" altLang="en-US" sz="2800" dirty="0" smtClean="0"/>
              <a:t>）</a:t>
            </a:r>
            <a:endParaRPr lang="zh-CN" alt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26571" y="272144"/>
            <a:ext cx="11408229" cy="6001643"/>
          </a:xfrm>
          <a:prstGeom prst="rect">
            <a:avLst/>
          </a:prstGeom>
        </p:spPr>
        <p:txBody>
          <a:bodyPr wrap="square">
            <a:spAutoFit/>
          </a:bodyPr>
          <a:lstStyle/>
          <a:p>
            <a:pPr indent="406400" algn="just">
              <a:spcAft>
                <a:spcPts val="0"/>
              </a:spcAft>
            </a:pPr>
            <a:r>
              <a:rPr lang="en-US" altLang="zh-CN" sz="3200" kern="100" dirty="0" smtClean="0">
                <a:latin typeface="+mn-ea"/>
                <a:cs typeface="Times New Roman" panose="02020603050405020304" pitchFamily="18" charset="0"/>
              </a:rPr>
              <a:t>  </a:t>
            </a:r>
            <a:r>
              <a:rPr lang="en-US" altLang="zh-CN" sz="3200" kern="100" dirty="0" smtClean="0">
                <a:latin typeface="Times New Roman" panose="02020603050405020304" pitchFamily="18" charset="0"/>
                <a:cs typeface="Times New Roman" panose="02020603050405020304" pitchFamily="18" charset="0"/>
              </a:rPr>
              <a:t>2</a:t>
            </a:r>
            <a:r>
              <a:rPr lang="en-US" altLang="zh-CN" sz="3200" kern="100" dirty="0">
                <a:latin typeface="Times New Roman" panose="02020603050405020304" pitchFamily="18" charset="0"/>
                <a:cs typeface="Times New Roman" panose="02020603050405020304" pitchFamily="18" charset="0"/>
              </a:rPr>
              <a:t>.</a:t>
            </a:r>
            <a:r>
              <a:rPr lang="zh-CN" altLang="zh-CN" sz="3200" kern="100" dirty="0">
                <a:latin typeface="+mn-ea"/>
                <a:cs typeface="Times New Roman" panose="02020603050405020304" pitchFamily="18" charset="0"/>
              </a:rPr>
              <a:t>新《安法》第十条第三款</a:t>
            </a:r>
            <a:r>
              <a:rPr lang="en-US" altLang="zh-CN" sz="3200" kern="100" dirty="0">
                <a:latin typeface="+mn-ea"/>
                <a:cs typeface="Times New Roman" panose="02020603050405020304" pitchFamily="18" charset="0"/>
              </a:rPr>
              <a:t>“</a:t>
            </a:r>
            <a:r>
              <a:rPr lang="zh-CN" altLang="zh-CN" sz="3200" kern="100" dirty="0">
                <a:latin typeface="+mn-ea"/>
                <a:cs typeface="Times New Roman" panose="02020603050405020304" pitchFamily="18" charset="0"/>
              </a:rPr>
              <a:t>应急管理部门和对有关行业、领域的安全生产工作实施监督管理的部门，统称负有安全生产监督管理职责的部门。</a:t>
            </a:r>
            <a:r>
              <a:rPr lang="zh-CN" altLang="zh-CN" sz="3200" u="sng" kern="100" dirty="0">
                <a:latin typeface="+mn-ea"/>
                <a:cs typeface="Times New Roman" panose="02020603050405020304" pitchFamily="18" charset="0"/>
              </a:rPr>
              <a:t>负有安全生产监督管理职责的部门应当相互配合、齐抓共管、信息共享、资源共用，依法加强安全生产监督管理工作</a:t>
            </a:r>
            <a:r>
              <a:rPr lang="zh-CN" altLang="zh-CN" sz="3200" kern="100" dirty="0">
                <a:latin typeface="+mn-ea"/>
                <a:cs typeface="Times New Roman" panose="02020603050405020304" pitchFamily="18" charset="0"/>
              </a:rPr>
              <a:t>。</a:t>
            </a:r>
            <a:r>
              <a:rPr lang="en-US" altLang="zh-CN" sz="3200" kern="100" dirty="0" smtClean="0">
                <a:latin typeface="+mn-ea"/>
                <a:cs typeface="Times New Roman" panose="02020603050405020304" pitchFamily="18" charset="0"/>
              </a:rPr>
              <a:t>”</a:t>
            </a:r>
            <a:endParaRPr lang="en-US" altLang="zh-CN" sz="3200" kern="100" dirty="0" smtClean="0">
              <a:latin typeface="+mn-ea"/>
              <a:cs typeface="Times New Roman" panose="02020603050405020304" pitchFamily="18" charset="0"/>
            </a:endParaRPr>
          </a:p>
          <a:p>
            <a:pPr indent="406400" algn="just">
              <a:spcAft>
                <a:spcPts val="0"/>
              </a:spcAft>
            </a:pPr>
            <a:r>
              <a:rPr lang="en-US" altLang="zh-CN" sz="3200" kern="100" dirty="0">
                <a:latin typeface="+mn-ea"/>
                <a:cs typeface="Times New Roman" panose="02020603050405020304" pitchFamily="18" charset="0"/>
              </a:rPr>
              <a:t> </a:t>
            </a:r>
            <a:r>
              <a:rPr lang="en-US" altLang="zh-CN" sz="3200" kern="100" dirty="0" smtClean="0">
                <a:latin typeface="+mn-ea"/>
                <a:cs typeface="Times New Roman" panose="02020603050405020304" pitchFamily="18" charset="0"/>
              </a:rPr>
              <a:t> </a:t>
            </a:r>
            <a:r>
              <a:rPr lang="zh-CN" altLang="zh-CN" sz="3200" kern="100" dirty="0" smtClean="0">
                <a:latin typeface="+mn-ea"/>
                <a:cs typeface="Times New Roman" panose="02020603050405020304" pitchFamily="18" charset="0"/>
              </a:rPr>
              <a:t>第三</a:t>
            </a:r>
            <a:r>
              <a:rPr lang="zh-CN" altLang="zh-CN" sz="3200" kern="100" dirty="0">
                <a:latin typeface="+mn-ea"/>
                <a:cs typeface="Times New Roman" panose="02020603050405020304" pitchFamily="18" charset="0"/>
              </a:rPr>
              <a:t>款中增加了</a:t>
            </a:r>
            <a:r>
              <a:rPr lang="en-US" altLang="zh-CN" sz="3200" kern="100" dirty="0">
                <a:latin typeface="+mn-ea"/>
                <a:cs typeface="Times New Roman" panose="02020603050405020304" pitchFamily="18" charset="0"/>
              </a:rPr>
              <a:t>“…</a:t>
            </a:r>
            <a:r>
              <a:rPr lang="zh-CN" altLang="zh-CN" sz="3200" kern="100" dirty="0">
                <a:latin typeface="+mn-ea"/>
                <a:cs typeface="Times New Roman" panose="02020603050405020304" pitchFamily="18" charset="0"/>
              </a:rPr>
              <a:t>。</a:t>
            </a:r>
            <a:r>
              <a:rPr lang="zh-CN" altLang="zh-CN" sz="3200" u="sng" kern="100" dirty="0">
                <a:latin typeface="+mn-ea"/>
                <a:cs typeface="Times New Roman" panose="02020603050405020304" pitchFamily="18" charset="0"/>
              </a:rPr>
              <a:t>负有安全生产监督管理职责的部门应当相互配合、齐抓共管、信息共享、资源共用，依法加强安全生产监督管理工作。</a:t>
            </a:r>
            <a:r>
              <a:rPr lang="en-US" altLang="zh-CN" sz="3200" kern="100" dirty="0">
                <a:latin typeface="+mn-ea"/>
                <a:cs typeface="Times New Roman" panose="02020603050405020304" pitchFamily="18" charset="0"/>
              </a:rPr>
              <a:t>”</a:t>
            </a:r>
            <a:r>
              <a:rPr lang="zh-CN" altLang="zh-CN" sz="3200" kern="100" dirty="0">
                <a:latin typeface="+mn-ea"/>
                <a:cs typeface="Times New Roman" panose="02020603050405020304" pitchFamily="18" charset="0"/>
              </a:rPr>
              <a:t>的</a:t>
            </a:r>
            <a:r>
              <a:rPr lang="zh-CN" altLang="zh-CN" sz="3200" kern="100" dirty="0" smtClean="0">
                <a:latin typeface="+mn-ea"/>
                <a:cs typeface="Times New Roman" panose="02020603050405020304" pitchFamily="18" charset="0"/>
              </a:rPr>
              <a:t>表述</a:t>
            </a:r>
            <a:r>
              <a:rPr lang="zh-CN" altLang="en-US" sz="3200" kern="100" dirty="0" smtClean="0">
                <a:latin typeface="+mn-ea"/>
                <a:cs typeface="Times New Roman" panose="02020603050405020304" pitchFamily="18" charset="0"/>
              </a:rPr>
              <a:t>。</a:t>
            </a:r>
            <a:endParaRPr lang="en-US" altLang="zh-CN" sz="3200" kern="100" dirty="0" smtClean="0">
              <a:latin typeface="+mn-ea"/>
              <a:cs typeface="Times New Roman" panose="02020603050405020304" pitchFamily="18" charset="0"/>
            </a:endParaRPr>
          </a:p>
          <a:p>
            <a:pPr indent="406400" algn="just">
              <a:spcAft>
                <a:spcPts val="0"/>
              </a:spcAft>
            </a:pPr>
            <a:r>
              <a:rPr lang="en-US" altLang="zh-CN" sz="3200" kern="100" dirty="0">
                <a:latin typeface="+mn-ea"/>
                <a:cs typeface="Times New Roman" panose="02020603050405020304" pitchFamily="18" charset="0"/>
              </a:rPr>
              <a:t> </a:t>
            </a:r>
            <a:r>
              <a:rPr lang="en-US" altLang="zh-CN" sz="3200" kern="100" dirty="0" smtClean="0">
                <a:latin typeface="+mn-ea"/>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这一</a:t>
            </a:r>
            <a:r>
              <a:rPr lang="zh-CN" altLang="en-US"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增加</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内容</a:t>
            </a:r>
            <a:r>
              <a:rPr lang="zh-CN" altLang="en-US"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主要</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是</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规定了负有安全生产监督管理职责的部门之间要建立健全安全监管工作机制和要求。同时也</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为解决</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部门监管执法中</a:t>
            </a:r>
            <a:r>
              <a:rPr lang="en-US"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各自为战，多头、重复检查</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多</a:t>
            </a:r>
            <a:r>
              <a:rPr lang="en-US"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监管执法效率、效能低</a:t>
            </a:r>
            <a:r>
              <a:rPr lang="en-US"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信息资源共享、共用难</a:t>
            </a:r>
            <a:r>
              <a:rPr lang="en-US"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等突出问题。</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85057" y="185057"/>
            <a:ext cx="11713029" cy="5509200"/>
          </a:xfrm>
          <a:prstGeom prst="rect">
            <a:avLst/>
          </a:prstGeom>
        </p:spPr>
        <p:txBody>
          <a:bodyPr wrap="square">
            <a:spAutoFit/>
          </a:bodyPr>
          <a:lstStyle/>
          <a:p>
            <a:pPr indent="408305" algn="just">
              <a:spcAft>
                <a:spcPts val="0"/>
              </a:spcAft>
            </a:pPr>
            <a:r>
              <a:rPr lang="en-US" altLang="zh-CN" sz="3200" b="1" kern="100" dirty="0" smtClean="0">
                <a:latin typeface="+mn-ea"/>
                <a:cs typeface="Times New Roman" panose="02020603050405020304" pitchFamily="18" charset="0"/>
              </a:rPr>
              <a:t>  </a:t>
            </a:r>
            <a:r>
              <a:rPr lang="en-US" altLang="zh-CN" sz="3200" kern="100" dirty="0" smtClean="0">
                <a:latin typeface="Times New Roman" panose="02020603050405020304" pitchFamily="18" charset="0"/>
                <a:cs typeface="Times New Roman" panose="02020603050405020304" pitchFamily="18" charset="0"/>
              </a:rPr>
              <a:t>3</a:t>
            </a:r>
            <a:r>
              <a:rPr lang="en-US" altLang="zh-CN" sz="3200" kern="100" dirty="0">
                <a:latin typeface="Times New Roman" panose="02020603050405020304" pitchFamily="18" charset="0"/>
                <a:cs typeface="Times New Roman" panose="02020603050405020304" pitchFamily="18" charset="0"/>
              </a:rPr>
              <a:t>.</a:t>
            </a:r>
            <a:r>
              <a:rPr lang="zh-CN" altLang="zh-CN" sz="3200" kern="100" dirty="0">
                <a:latin typeface="+mn-ea"/>
                <a:cs typeface="Times New Roman" panose="02020603050405020304" pitchFamily="18" charset="0"/>
              </a:rPr>
              <a:t>新《安法》第十二条是新增加的第</a:t>
            </a:r>
            <a:r>
              <a:rPr lang="en-US" altLang="zh-CN" sz="3200" kern="100" dirty="0">
                <a:latin typeface="+mn-ea"/>
                <a:cs typeface="Times New Roman" panose="02020603050405020304" pitchFamily="18" charset="0"/>
              </a:rPr>
              <a:t>2</a:t>
            </a:r>
            <a:r>
              <a:rPr lang="zh-CN" altLang="zh-CN" sz="3200" kern="100" dirty="0">
                <a:latin typeface="+mn-ea"/>
                <a:cs typeface="Times New Roman" panose="02020603050405020304" pitchFamily="18" charset="0"/>
              </a:rPr>
              <a:t>条，内容是</a:t>
            </a:r>
            <a:r>
              <a:rPr lang="en-US" altLang="zh-CN" sz="3200" b="1" kern="100" dirty="0">
                <a:latin typeface="+mn-ea"/>
                <a:cs typeface="Times New Roman" panose="02020603050405020304" pitchFamily="18" charset="0"/>
              </a:rPr>
              <a:t>“</a:t>
            </a:r>
            <a:r>
              <a:rPr lang="zh-CN" altLang="zh-CN" sz="3200" u="sng" kern="100" dirty="0">
                <a:latin typeface="+mn-ea"/>
                <a:cs typeface="Times New Roman" panose="02020603050405020304" pitchFamily="18" charset="0"/>
              </a:rPr>
              <a:t>国务院有关部门按照职责分工负责安全生产强制性国家标准的项目提出、组织起草、征求意见、技术审查。国务院应急管理部门统筹提出安全生产强制性国家标准的立项计划。国务院标准化行政主管部门负责安全生产强制性国家标准的立项、编号、对外通报和授权批准发布工作。国务院标准化行政主管部门、有关部门依据法定职责对安全生产强制性国家标准的实施进行监督检查。</a:t>
            </a:r>
            <a:r>
              <a:rPr lang="en-US" altLang="zh-CN" sz="3200" b="1" u="sng" kern="100" dirty="0">
                <a:latin typeface="+mn-ea"/>
                <a:cs typeface="Times New Roman" panose="02020603050405020304" pitchFamily="18" charset="0"/>
              </a:rPr>
              <a:t>”</a:t>
            </a:r>
            <a:r>
              <a:rPr lang="en-US" altLang="zh-CN" sz="3200" u="sng" kern="100" dirty="0">
                <a:latin typeface="+mn-ea"/>
                <a:cs typeface="Times New Roman" panose="02020603050405020304" pitchFamily="18" charset="0"/>
              </a:rPr>
              <a:t> </a:t>
            </a:r>
            <a:endParaRPr lang="zh-CN" altLang="zh-CN" sz="3200" kern="100" dirty="0">
              <a:latin typeface="+mn-ea"/>
              <a:cs typeface="Times New Roman" panose="02020603050405020304" pitchFamily="18" charset="0"/>
            </a:endParaRPr>
          </a:p>
          <a:p>
            <a:r>
              <a:rPr lang="en-US" altLang="zh-CN" sz="3200" dirty="0" smtClean="0">
                <a:latin typeface="+mn-ea"/>
                <a:cs typeface="Times New Roman" panose="02020603050405020304" pitchFamily="18" charset="0"/>
              </a:rPr>
              <a:t>    </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一新增加条款，是法律对安全生产强制标准制修订及实施监督检查方面的作出的部门职责规定。其中，也对安全生产强制标准制修订的具体程序进行了明确，也是《标准化法》在安全生产领域的补充完善。</a:t>
            </a:r>
            <a:endParaRPr lang="zh-CN" altLang="en-US" sz="32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17714" y="239486"/>
            <a:ext cx="11582400" cy="5078313"/>
          </a:xfrm>
          <a:prstGeom prst="rect">
            <a:avLst/>
          </a:prstGeom>
        </p:spPr>
        <p:txBody>
          <a:bodyPr wrap="square">
            <a:spAutoFit/>
          </a:bodyPr>
          <a:lstStyle/>
          <a:p>
            <a:pPr indent="406400" algn="just">
              <a:spcAft>
                <a:spcPts val="0"/>
              </a:spcAft>
            </a:pPr>
            <a:r>
              <a:rPr lang="en-US" altLang="zh-CN" sz="3600" kern="100" dirty="0" smtClean="0">
                <a:latin typeface="方正黑体_GBK" panose="03000509000000000000" pitchFamily="65" charset="-122"/>
                <a:ea typeface="方正黑体_GBK" panose="03000509000000000000" pitchFamily="65" charset="-122"/>
                <a:cs typeface="Times New Roman" panose="02020603050405020304" pitchFamily="18" charset="0"/>
              </a:rPr>
              <a:t>   </a:t>
            </a:r>
            <a:r>
              <a:rPr lang="zh-CN" altLang="zh-CN" sz="3600" kern="100" dirty="0" smtClean="0">
                <a:latin typeface="方正黑体_GBK" panose="03000509000000000000" pitchFamily="65" charset="-122"/>
                <a:ea typeface="方正黑体_GBK" panose="03000509000000000000" pitchFamily="65" charset="-122"/>
                <a:cs typeface="Times New Roman" panose="02020603050405020304" pitchFamily="18" charset="0"/>
              </a:rPr>
              <a:t>三</a:t>
            </a:r>
            <a:r>
              <a:rPr lang="zh-CN" altLang="zh-CN" sz="3600" kern="100" dirty="0">
                <a:latin typeface="方正黑体_GBK" panose="03000509000000000000" pitchFamily="65" charset="-122"/>
                <a:ea typeface="方正黑体_GBK" panose="03000509000000000000" pitchFamily="65" charset="-122"/>
                <a:cs typeface="Times New Roman" panose="02020603050405020304" pitchFamily="18" charset="0"/>
              </a:rPr>
              <a:t>、进一步压实生产经营单位安全生产主体责任</a:t>
            </a:r>
            <a:endParaRPr lang="zh-CN" altLang="zh-CN" sz="3600" kern="100" dirty="0">
              <a:latin typeface="方正黑体_GBK" panose="03000509000000000000" pitchFamily="65" charset="-122"/>
              <a:ea typeface="方正黑体_GBK" panose="03000509000000000000" pitchFamily="65" charset="-122"/>
              <a:cs typeface="Times New Roman" panose="02020603050405020304" pitchFamily="18" charset="0"/>
            </a:endParaRPr>
          </a:p>
          <a:p>
            <a:pPr indent="406400" algn="just">
              <a:spcAft>
                <a:spcPts val="0"/>
              </a:spcAft>
            </a:pPr>
            <a:r>
              <a:rPr lang="en-US" altLang="zh-CN" sz="3200" kern="100" dirty="0" smtClean="0">
                <a:latin typeface="+mn-ea"/>
                <a:cs typeface="Times New Roman" panose="02020603050405020304" pitchFamily="18" charset="0"/>
              </a:rPr>
              <a:t>  </a:t>
            </a:r>
            <a:r>
              <a:rPr lang="zh-CN" altLang="zh-CN" sz="3200" kern="100" dirty="0" smtClean="0">
                <a:latin typeface="+mn-ea"/>
                <a:cs typeface="Times New Roman" panose="02020603050405020304" pitchFamily="18" charset="0"/>
              </a:rPr>
              <a:t>新</a:t>
            </a:r>
            <a:r>
              <a:rPr lang="zh-CN" altLang="zh-CN" sz="3200" kern="100" dirty="0">
                <a:latin typeface="+mn-ea"/>
                <a:cs typeface="Times New Roman" panose="02020603050405020304" pitchFamily="18" charset="0"/>
              </a:rPr>
              <a:t>《安法》在压实生产经营单位安全生产主体责任方面有了进一步的强化和明确，主要修改内容体现</a:t>
            </a:r>
            <a:r>
              <a:rPr lang="zh-CN" altLang="zh-CN" sz="3200" kern="100" dirty="0" smtClean="0">
                <a:latin typeface="+mn-ea"/>
                <a:cs typeface="Times New Roman" panose="02020603050405020304" pitchFamily="18" charset="0"/>
              </a:rPr>
              <a:t>在</a:t>
            </a:r>
            <a:r>
              <a:rPr lang="zh-CN" altLang="en-US" sz="3200" kern="100" dirty="0" smtClean="0">
                <a:latin typeface="+mn-ea"/>
                <a:cs typeface="Times New Roman" panose="02020603050405020304" pitchFamily="18" charset="0"/>
              </a:rPr>
              <a:t>四个方面</a:t>
            </a:r>
            <a:r>
              <a:rPr lang="zh-CN" altLang="zh-CN" sz="3200" kern="100" dirty="0" smtClean="0">
                <a:latin typeface="+mn-ea"/>
                <a:cs typeface="Times New Roman" panose="02020603050405020304" pitchFamily="18" charset="0"/>
              </a:rPr>
              <a:t>：</a:t>
            </a:r>
            <a:endParaRPr lang="en-US" altLang="zh-CN" sz="3200" kern="100" dirty="0" smtClean="0">
              <a:latin typeface="+mn-ea"/>
              <a:cs typeface="Times New Roman" panose="02020603050405020304" pitchFamily="18" charset="0"/>
            </a:endParaRPr>
          </a:p>
          <a:p>
            <a:pPr indent="406400" algn="just">
              <a:spcAft>
                <a:spcPts val="0"/>
              </a:spcAft>
            </a:pPr>
            <a:endParaRPr lang="zh-CN" altLang="zh-CN" sz="3200" kern="100" dirty="0">
              <a:latin typeface="+mn-ea"/>
              <a:cs typeface="Times New Roman" panose="02020603050405020304" pitchFamily="18" charset="0"/>
            </a:endParaRPr>
          </a:p>
          <a:p>
            <a:pPr indent="406400" algn="just">
              <a:spcAft>
                <a:spcPts val="0"/>
              </a:spcAft>
            </a:pPr>
            <a:r>
              <a:rPr lang="en-US"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一）强调</a:t>
            </a:r>
            <a:r>
              <a:rPr lang="en-US"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全员安全生产责任制</a:t>
            </a:r>
            <a:r>
              <a:rPr lang="en-US"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a:t>
            </a:r>
            <a:endPar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endParaRPr>
          </a:p>
          <a:p>
            <a:pPr lvl="0" indent="406400" algn="just"/>
            <a:r>
              <a:rPr lang="en-US" altLang="zh-CN" sz="3200" dirty="0" smtClean="0">
                <a:latin typeface="+mn-ea"/>
                <a:cs typeface="Times New Roman" panose="02020603050405020304" pitchFamily="18" charset="0"/>
              </a:rPr>
              <a:t> </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二）明确</a:t>
            </a:r>
            <a:r>
              <a:rPr lang="en-US"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安全生产第一责任人</a:t>
            </a:r>
            <a:r>
              <a:rPr lang="en-US"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endParaRPr lang="en-US"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a:p>
            <a:pPr lvl="0" indent="406400" algn="just"/>
            <a:r>
              <a:rPr lang="en-US"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三）明确生产经营单位落实</a:t>
            </a:r>
            <a:r>
              <a:rPr lang="en-US"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三管三必须</a:t>
            </a:r>
            <a:r>
              <a:rPr lang="en-US"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endParaRPr lang="en-US"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a:p>
            <a:pPr lvl="0" indent="406400" algn="just"/>
            <a:r>
              <a:rPr lang="en-US"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四</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）细化</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生产经营单位安全生产主体责任。</a:t>
            </a:r>
            <a:endPar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a:p>
            <a:pPr lvl="0" indent="406400" algn="just"/>
            <a:endPar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a:p>
            <a:endParaRPr lang="zh-CN" altLang="en-US" sz="3200" dirty="0">
              <a:latin typeface="方正仿宋_GBK" panose="03000509000000000000" pitchFamily="65" charset="-122"/>
              <a:ea typeface="方正仿宋_GBK" panose="03000509000000000000" pitchFamily="65"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3286" y="163287"/>
            <a:ext cx="11734800" cy="4031873"/>
          </a:xfrm>
          <a:prstGeom prst="rect">
            <a:avLst/>
          </a:prstGeom>
        </p:spPr>
        <p:txBody>
          <a:bodyPr wrap="square">
            <a:spAutoFit/>
          </a:bodyPr>
          <a:lstStyle/>
          <a:p>
            <a:pPr lvl="0" indent="406400" algn="just"/>
            <a:r>
              <a:rPr lang="en-US"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一）强调</a:t>
            </a:r>
            <a:r>
              <a:rPr lang="en-US"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全员安全生产责任制</a:t>
            </a:r>
            <a:r>
              <a:rPr lang="en-US"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endPar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a:p>
            <a:pPr lvl="0"/>
            <a:r>
              <a:rPr lang="en-US" altLang="zh-CN" sz="3200" dirty="0">
                <a:solidFill>
                  <a:prstClr val="black"/>
                </a:solidFill>
                <a:latin typeface="宋体" panose="02010600030101010101" pitchFamily="2" charset="-122"/>
                <a:cs typeface="Times New Roman" panose="02020603050405020304" pitchFamily="18" charset="0"/>
              </a:rPr>
              <a:t>    </a:t>
            </a:r>
            <a:r>
              <a:rPr lang="zh-CN" altLang="zh-CN" sz="3200" dirty="0" smtClean="0">
                <a:solidFill>
                  <a:prstClr val="black"/>
                </a:solidFill>
                <a:latin typeface="宋体" panose="02010600030101010101" pitchFamily="2" charset="-122"/>
                <a:cs typeface="Times New Roman" panose="02020603050405020304" pitchFamily="18" charset="0"/>
              </a:rPr>
              <a:t>新</a:t>
            </a:r>
            <a:r>
              <a:rPr lang="zh-CN" altLang="zh-CN" sz="3200" dirty="0">
                <a:solidFill>
                  <a:prstClr val="black"/>
                </a:solidFill>
                <a:latin typeface="宋体" panose="02010600030101010101" pitchFamily="2" charset="-122"/>
                <a:cs typeface="Times New Roman" panose="02020603050405020304" pitchFamily="18" charset="0"/>
              </a:rPr>
              <a:t>《安法》第四条第一款</a:t>
            </a:r>
            <a:r>
              <a:rPr lang="en-US" altLang="zh-CN" sz="3200" dirty="0">
                <a:solidFill>
                  <a:prstClr val="black"/>
                </a:solidFill>
                <a:latin typeface="宋体" panose="02010600030101010101" pitchFamily="2" charset="-122"/>
              </a:rPr>
              <a:t>“</a:t>
            </a:r>
            <a:r>
              <a:rPr lang="zh-CN" altLang="zh-CN" sz="3200" dirty="0">
                <a:solidFill>
                  <a:prstClr val="black"/>
                </a:solidFill>
                <a:latin typeface="宋体" panose="02010600030101010101" pitchFamily="2" charset="-122"/>
                <a:cs typeface="Times New Roman" panose="02020603050405020304" pitchFamily="18" charset="0"/>
              </a:rPr>
              <a:t>生产经营单位必须遵守本法和其他有关安全生产的法律、法规，加强安全生产管理，建立健全</a:t>
            </a:r>
            <a:r>
              <a:rPr lang="zh-CN" altLang="zh-CN" sz="3200" u="sng" dirty="0">
                <a:solidFill>
                  <a:prstClr val="black"/>
                </a:solidFill>
                <a:latin typeface="宋体" panose="02010600030101010101" pitchFamily="2" charset="-122"/>
                <a:cs typeface="Times New Roman" panose="02020603050405020304" pitchFamily="18" charset="0"/>
              </a:rPr>
              <a:t>全员</a:t>
            </a:r>
            <a:r>
              <a:rPr lang="zh-CN" altLang="zh-CN" sz="3200" dirty="0">
                <a:solidFill>
                  <a:prstClr val="black"/>
                </a:solidFill>
                <a:latin typeface="宋体" panose="02010600030101010101" pitchFamily="2" charset="-122"/>
                <a:cs typeface="Times New Roman" panose="02020603050405020304" pitchFamily="18" charset="0"/>
              </a:rPr>
              <a:t>安全生产责任制和安全生产规章制度，</a:t>
            </a:r>
            <a:r>
              <a:rPr lang="en-US" altLang="zh-CN" sz="3200" dirty="0">
                <a:solidFill>
                  <a:prstClr val="black"/>
                </a:solidFill>
                <a:latin typeface="宋体" panose="02010600030101010101" pitchFamily="2" charset="-122"/>
              </a:rPr>
              <a:t>…</a:t>
            </a:r>
            <a:r>
              <a:rPr lang="zh-CN" altLang="zh-CN" sz="3200" dirty="0">
                <a:solidFill>
                  <a:prstClr val="black"/>
                </a:solidFill>
                <a:latin typeface="宋体" panose="02010600030101010101" pitchFamily="2" charset="-122"/>
                <a:cs typeface="Times New Roman" panose="02020603050405020304" pitchFamily="18" charset="0"/>
              </a:rPr>
              <a:t>。</a:t>
            </a:r>
            <a:r>
              <a:rPr lang="en-US" altLang="zh-CN" sz="3200" dirty="0">
                <a:solidFill>
                  <a:prstClr val="black"/>
                </a:solidFill>
                <a:latin typeface="宋体" panose="02010600030101010101" pitchFamily="2" charset="-122"/>
              </a:rPr>
              <a:t>”</a:t>
            </a:r>
            <a:r>
              <a:rPr lang="zh-CN" altLang="zh-CN" sz="3200" dirty="0">
                <a:solidFill>
                  <a:prstClr val="black"/>
                </a:solidFill>
                <a:latin typeface="宋体" panose="02010600030101010101" pitchFamily="2" charset="-122"/>
                <a:cs typeface="Times New Roman" panose="02020603050405020304" pitchFamily="18" charset="0"/>
              </a:rPr>
              <a:t>在原来</a:t>
            </a:r>
            <a:r>
              <a:rPr lang="en-US" altLang="zh-CN" sz="3200" dirty="0">
                <a:solidFill>
                  <a:prstClr val="black"/>
                </a:solidFill>
                <a:latin typeface="宋体" panose="02010600030101010101" pitchFamily="2" charset="-122"/>
              </a:rPr>
              <a:t>“</a:t>
            </a:r>
            <a:r>
              <a:rPr lang="zh-CN" altLang="zh-CN" sz="3200" dirty="0">
                <a:solidFill>
                  <a:prstClr val="black"/>
                </a:solidFill>
                <a:latin typeface="宋体" panose="02010600030101010101" pitchFamily="2" charset="-122"/>
                <a:cs typeface="Times New Roman" panose="02020603050405020304" pitchFamily="18" charset="0"/>
              </a:rPr>
              <a:t>建立健全安全生产责任制</a:t>
            </a:r>
            <a:r>
              <a:rPr lang="en-US" altLang="zh-CN" sz="3200" dirty="0">
                <a:solidFill>
                  <a:prstClr val="black"/>
                </a:solidFill>
                <a:latin typeface="宋体" panose="02010600030101010101" pitchFamily="2" charset="-122"/>
              </a:rPr>
              <a:t>”</a:t>
            </a:r>
            <a:r>
              <a:rPr lang="zh-CN" altLang="zh-CN" sz="3200" dirty="0">
                <a:solidFill>
                  <a:prstClr val="black"/>
                </a:solidFill>
                <a:latin typeface="宋体" panose="02010600030101010101" pitchFamily="2" charset="-122"/>
                <a:cs typeface="Times New Roman" panose="02020603050405020304" pitchFamily="18" charset="0"/>
              </a:rPr>
              <a:t>中增加了</a:t>
            </a:r>
            <a:r>
              <a:rPr lang="en-US" altLang="zh-CN" sz="3200" dirty="0">
                <a:solidFill>
                  <a:prstClr val="black"/>
                </a:solidFill>
                <a:latin typeface="宋体" panose="02010600030101010101" pitchFamily="2" charset="-122"/>
              </a:rPr>
              <a:t>“</a:t>
            </a:r>
            <a:r>
              <a:rPr lang="zh-CN" altLang="zh-CN" sz="3200" u="sng" dirty="0">
                <a:solidFill>
                  <a:prstClr val="black"/>
                </a:solidFill>
                <a:latin typeface="宋体" panose="02010600030101010101" pitchFamily="2" charset="-122"/>
                <a:cs typeface="Times New Roman" panose="02020603050405020304" pitchFamily="18" charset="0"/>
              </a:rPr>
              <a:t>全员</a:t>
            </a:r>
            <a:r>
              <a:rPr lang="en-US" altLang="zh-CN" sz="3200" dirty="0">
                <a:solidFill>
                  <a:prstClr val="black"/>
                </a:solidFill>
                <a:latin typeface="宋体" panose="02010600030101010101" pitchFamily="2" charset="-122"/>
              </a:rPr>
              <a:t>”</a:t>
            </a:r>
            <a:r>
              <a:rPr lang="zh-CN" altLang="zh-CN" sz="3200" dirty="0">
                <a:solidFill>
                  <a:prstClr val="black"/>
                </a:solidFill>
                <a:latin typeface="宋体" panose="02010600030101010101" pitchFamily="2" charset="-122"/>
                <a:cs typeface="Times New Roman" panose="02020603050405020304" pitchFamily="18" charset="0"/>
              </a:rPr>
              <a:t>两个字</a:t>
            </a:r>
            <a:r>
              <a:rPr lang="zh-CN" altLang="en-US" sz="3200" dirty="0">
                <a:solidFill>
                  <a:prstClr val="black"/>
                </a:solidFill>
                <a:latin typeface="宋体" panose="02010600030101010101" pitchFamily="2" charset="-122"/>
                <a:cs typeface="Times New Roman" panose="02020603050405020304" pitchFamily="18" charset="0"/>
              </a:rPr>
              <a:t>。</a:t>
            </a:r>
            <a:endParaRPr lang="en-US" altLang="zh-CN" sz="3200" dirty="0">
              <a:solidFill>
                <a:prstClr val="black"/>
              </a:solidFill>
              <a:latin typeface="宋体" panose="02010600030101010101" pitchFamily="2" charset="-122"/>
              <a:cs typeface="Times New Roman" panose="02020603050405020304" pitchFamily="18" charset="0"/>
            </a:endParaRPr>
          </a:p>
          <a:p>
            <a:pPr lvl="0"/>
            <a:r>
              <a:rPr lang="en-US" altLang="zh-CN" sz="32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这一修改，使安全生产责任制的范围更加清晰和全面，也是生产经营单位岗位责任制的细化，促使安全生产责任在生产经营单位的每一个岗位能够得到有效落实。</a:t>
            </a:r>
            <a:endParaRPr lang="zh-CN" altLang="en-US" sz="3200" dirty="0">
              <a:solidFill>
                <a:prstClr val="black"/>
              </a:solidFill>
              <a:latin typeface="方正仿宋_GBK" panose="03000509000000000000" pitchFamily="65" charset="-122"/>
              <a:ea typeface="方正仿宋_GBK" panose="03000509000000000000" pitchFamily="65"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7971" y="87086"/>
            <a:ext cx="11952515" cy="6494085"/>
          </a:xfrm>
          <a:prstGeom prst="rect">
            <a:avLst/>
          </a:prstGeom>
        </p:spPr>
        <p:txBody>
          <a:bodyPr wrap="square">
            <a:spAutoFit/>
          </a:bodyPr>
          <a:lstStyle/>
          <a:p>
            <a:pPr indent="406400" algn="just">
              <a:spcAft>
                <a:spcPts val="0"/>
              </a:spcAft>
            </a:pPr>
            <a:r>
              <a:rPr lang="en-US"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二）明确</a:t>
            </a:r>
            <a:r>
              <a:rPr lang="en-US"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安全生产第一责任人</a:t>
            </a:r>
            <a:r>
              <a:rPr lang="en-US"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a:t>
            </a:r>
            <a:endPar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endParaRPr>
          </a:p>
          <a:p>
            <a:pPr indent="406400" algn="just">
              <a:spcAft>
                <a:spcPts val="0"/>
              </a:spcAft>
            </a:pPr>
            <a:r>
              <a:rPr lang="en-US" altLang="zh-CN" sz="3200" kern="100" dirty="0" smtClean="0">
                <a:latin typeface="+mj-ea"/>
                <a:ea typeface="+mj-ea"/>
                <a:cs typeface="Times New Roman" panose="02020603050405020304" pitchFamily="18" charset="0"/>
              </a:rPr>
              <a:t>  </a:t>
            </a:r>
            <a:r>
              <a:rPr lang="zh-CN" altLang="zh-CN" sz="3200" kern="100" dirty="0" smtClean="0">
                <a:latin typeface="+mj-ea"/>
                <a:ea typeface="+mj-ea"/>
                <a:cs typeface="Times New Roman" panose="02020603050405020304" pitchFamily="18" charset="0"/>
              </a:rPr>
              <a:t>新</a:t>
            </a:r>
            <a:r>
              <a:rPr lang="zh-CN" altLang="zh-CN" sz="3200" kern="100" dirty="0">
                <a:latin typeface="+mj-ea"/>
                <a:ea typeface="+mj-ea"/>
                <a:cs typeface="Times New Roman" panose="02020603050405020304" pitchFamily="18" charset="0"/>
              </a:rPr>
              <a:t>《安法》第五条</a:t>
            </a:r>
            <a:r>
              <a:rPr lang="en-US" altLang="zh-CN" sz="3200" kern="100" dirty="0">
                <a:latin typeface="+mj-ea"/>
                <a:ea typeface="+mj-ea"/>
                <a:cs typeface="Times New Roman" panose="02020603050405020304" pitchFamily="18" charset="0"/>
              </a:rPr>
              <a:t>“</a:t>
            </a:r>
            <a:r>
              <a:rPr lang="zh-CN" altLang="zh-CN" sz="3200" kern="100" dirty="0">
                <a:latin typeface="+mj-ea"/>
                <a:ea typeface="+mj-ea"/>
                <a:cs typeface="Times New Roman" panose="02020603050405020304" pitchFamily="18" charset="0"/>
              </a:rPr>
              <a:t>生产经营单位的主要负责人是</a:t>
            </a:r>
            <a:r>
              <a:rPr lang="zh-CN" altLang="zh-CN" sz="3200" u="sng" kern="100" dirty="0">
                <a:latin typeface="+mj-ea"/>
                <a:ea typeface="+mj-ea"/>
                <a:cs typeface="Times New Roman" panose="02020603050405020304" pitchFamily="18" charset="0"/>
              </a:rPr>
              <a:t>本单位安全生产第一责任人</a:t>
            </a:r>
            <a:r>
              <a:rPr lang="zh-CN" altLang="zh-CN" sz="3200" kern="100" dirty="0">
                <a:latin typeface="+mj-ea"/>
                <a:ea typeface="+mj-ea"/>
                <a:cs typeface="Times New Roman" panose="02020603050405020304" pitchFamily="18" charset="0"/>
              </a:rPr>
              <a:t>，对本单位的安全生产工作全面负责。</a:t>
            </a:r>
            <a:r>
              <a:rPr lang="en-US" altLang="zh-CN" sz="3200" kern="100" dirty="0">
                <a:latin typeface="+mj-ea"/>
                <a:ea typeface="+mj-ea"/>
                <a:cs typeface="Times New Roman" panose="02020603050405020304" pitchFamily="18" charset="0"/>
              </a:rPr>
              <a:t>…”</a:t>
            </a:r>
            <a:r>
              <a:rPr lang="zh-CN" altLang="zh-CN" sz="3200" kern="100" dirty="0">
                <a:latin typeface="+mj-ea"/>
                <a:ea typeface="+mj-ea"/>
                <a:cs typeface="Times New Roman" panose="02020603050405020304" pitchFamily="18" charset="0"/>
              </a:rPr>
              <a:t>，增加了</a:t>
            </a:r>
            <a:r>
              <a:rPr lang="en-US" altLang="zh-CN" sz="3200" kern="100" dirty="0">
                <a:latin typeface="+mj-ea"/>
                <a:ea typeface="+mj-ea"/>
                <a:cs typeface="Times New Roman" panose="02020603050405020304" pitchFamily="18" charset="0"/>
              </a:rPr>
              <a:t>“</a:t>
            </a:r>
            <a:r>
              <a:rPr lang="zh-CN" altLang="zh-CN" sz="3200" u="sng" kern="100" dirty="0">
                <a:latin typeface="+mj-ea"/>
                <a:ea typeface="+mj-ea"/>
                <a:cs typeface="Times New Roman" panose="02020603050405020304" pitchFamily="18" charset="0"/>
              </a:rPr>
              <a:t>本单位安全生产第一责任人</a:t>
            </a:r>
            <a:r>
              <a:rPr lang="en-US" altLang="zh-CN" sz="3200" kern="100" dirty="0">
                <a:latin typeface="+mj-ea"/>
                <a:ea typeface="+mj-ea"/>
                <a:cs typeface="Times New Roman" panose="02020603050405020304" pitchFamily="18" charset="0"/>
              </a:rPr>
              <a:t>”</a:t>
            </a:r>
            <a:r>
              <a:rPr lang="zh-CN" altLang="zh-CN" sz="3200" kern="100" dirty="0">
                <a:latin typeface="+mj-ea"/>
                <a:ea typeface="+mj-ea"/>
                <a:cs typeface="Times New Roman" panose="02020603050405020304" pitchFamily="18" charset="0"/>
              </a:rPr>
              <a:t>的</a:t>
            </a:r>
            <a:r>
              <a:rPr lang="zh-CN" altLang="zh-CN" sz="3200" kern="100" dirty="0" smtClean="0">
                <a:latin typeface="+mj-ea"/>
                <a:ea typeface="+mj-ea"/>
                <a:cs typeface="Times New Roman" panose="02020603050405020304" pitchFamily="18" charset="0"/>
              </a:rPr>
              <a:t>表述</a:t>
            </a:r>
            <a:r>
              <a:rPr lang="zh-CN" altLang="en-US" sz="3200" kern="100" dirty="0" smtClean="0">
                <a:latin typeface="+mj-ea"/>
                <a:ea typeface="+mj-ea"/>
                <a:cs typeface="Times New Roman" panose="02020603050405020304" pitchFamily="18" charset="0"/>
              </a:rPr>
              <a:t>。</a:t>
            </a:r>
            <a:endParaRPr lang="en-US" altLang="zh-CN" sz="3200" kern="100" dirty="0" smtClean="0">
              <a:latin typeface="+mj-ea"/>
              <a:ea typeface="+mj-ea"/>
              <a:cs typeface="Times New Roman" panose="02020603050405020304" pitchFamily="18" charset="0"/>
            </a:endParaRPr>
          </a:p>
          <a:p>
            <a:pPr indent="406400" algn="just">
              <a:spcAft>
                <a:spcPts val="0"/>
              </a:spcAft>
            </a:pPr>
            <a:r>
              <a:rPr lang="en-US"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这一修改使主要负责人安全生产责任更加清晰和直接，也是首次法律明确生产经营单位的主要负责人是安全生产第一责任人。</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a:p>
            <a:pPr indent="406400" algn="just">
              <a:spcAft>
                <a:spcPts val="0"/>
              </a:spcAft>
            </a:pPr>
            <a:r>
              <a:rPr lang="en-US"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三）明确生产经营单位落实</a:t>
            </a:r>
            <a:r>
              <a:rPr lang="en-US"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三管三必须</a:t>
            </a:r>
            <a:r>
              <a:rPr lang="en-US"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a:t>
            </a:r>
            <a:endPar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endParaRPr>
          </a:p>
          <a:p>
            <a:r>
              <a:rPr lang="en-US" altLang="zh-CN" sz="3200" dirty="0" smtClean="0">
                <a:latin typeface="+mj-ea"/>
                <a:ea typeface="+mj-ea"/>
                <a:cs typeface="Times New Roman" panose="02020603050405020304" pitchFamily="18" charset="0"/>
              </a:rPr>
              <a:t>    </a:t>
            </a:r>
            <a:r>
              <a:rPr lang="zh-CN" altLang="zh-CN" sz="3200" dirty="0" smtClean="0">
                <a:latin typeface="+mj-ea"/>
                <a:ea typeface="+mj-ea"/>
                <a:cs typeface="Times New Roman" panose="02020603050405020304" pitchFamily="18" charset="0"/>
              </a:rPr>
              <a:t>新</a:t>
            </a:r>
            <a:r>
              <a:rPr lang="zh-CN" altLang="zh-CN" sz="3200" dirty="0">
                <a:latin typeface="+mj-ea"/>
                <a:ea typeface="+mj-ea"/>
                <a:cs typeface="Times New Roman" panose="02020603050405020304" pitchFamily="18" charset="0"/>
              </a:rPr>
              <a:t>《安法》第五条</a:t>
            </a:r>
            <a:r>
              <a:rPr lang="en-US" altLang="zh-CN" sz="3200" dirty="0">
                <a:latin typeface="+mj-ea"/>
                <a:ea typeface="+mj-ea"/>
              </a:rPr>
              <a:t>“</a:t>
            </a:r>
            <a:r>
              <a:rPr lang="zh-CN" altLang="zh-CN" sz="3200" dirty="0">
                <a:latin typeface="+mj-ea"/>
                <a:ea typeface="+mj-ea"/>
                <a:cs typeface="Times New Roman" panose="02020603050405020304" pitchFamily="18" charset="0"/>
              </a:rPr>
              <a:t>生产经营单位的主要负责人是本单位安全生产第一责任人，对本单位的安全生产工作全面负责。</a:t>
            </a:r>
            <a:r>
              <a:rPr lang="zh-CN" altLang="zh-CN" sz="3200" u="sng" dirty="0">
                <a:latin typeface="+mj-ea"/>
                <a:ea typeface="+mj-ea"/>
                <a:cs typeface="Times New Roman" panose="02020603050405020304" pitchFamily="18" charset="0"/>
              </a:rPr>
              <a:t>其他负责人对职责范围内的安全生产工作负责。</a:t>
            </a:r>
            <a:r>
              <a:rPr lang="en-US" altLang="zh-CN" sz="3200" dirty="0">
                <a:latin typeface="+mj-ea"/>
                <a:ea typeface="+mj-ea"/>
              </a:rPr>
              <a:t>”</a:t>
            </a:r>
            <a:r>
              <a:rPr lang="zh-CN" altLang="zh-CN" sz="3200" dirty="0">
                <a:latin typeface="+mj-ea"/>
                <a:ea typeface="+mj-ea"/>
                <a:cs typeface="Times New Roman" panose="02020603050405020304" pitchFamily="18" charset="0"/>
              </a:rPr>
              <a:t>，新增</a:t>
            </a:r>
            <a:r>
              <a:rPr lang="en-US" altLang="zh-CN" sz="3200" u="sng" dirty="0">
                <a:latin typeface="+mj-ea"/>
                <a:ea typeface="+mj-ea"/>
              </a:rPr>
              <a:t>“</a:t>
            </a:r>
            <a:r>
              <a:rPr lang="zh-CN" altLang="zh-CN" sz="3200" u="sng" dirty="0">
                <a:latin typeface="+mj-ea"/>
                <a:ea typeface="+mj-ea"/>
                <a:cs typeface="Times New Roman" panose="02020603050405020304" pitchFamily="18" charset="0"/>
              </a:rPr>
              <a:t>其他负责人对职责范围内的安全生产工作负责</a:t>
            </a:r>
            <a:r>
              <a:rPr lang="en-US" altLang="zh-CN" sz="3200" u="sng" dirty="0">
                <a:latin typeface="+mj-ea"/>
                <a:ea typeface="+mj-ea"/>
              </a:rPr>
              <a:t>”</a:t>
            </a:r>
            <a:r>
              <a:rPr lang="zh-CN" altLang="zh-CN" sz="3200" dirty="0">
                <a:latin typeface="+mj-ea"/>
                <a:ea typeface="+mj-ea"/>
                <a:cs typeface="Times New Roman" panose="02020603050405020304" pitchFamily="18" charset="0"/>
              </a:rPr>
              <a:t>的</a:t>
            </a:r>
            <a:r>
              <a:rPr lang="zh-CN" altLang="zh-CN" sz="3200" dirty="0" smtClean="0">
                <a:latin typeface="+mj-ea"/>
                <a:ea typeface="+mj-ea"/>
                <a:cs typeface="Times New Roman" panose="02020603050405020304" pitchFamily="18" charset="0"/>
              </a:rPr>
              <a:t>表述</a:t>
            </a:r>
            <a:r>
              <a:rPr lang="zh-CN" altLang="en-US" sz="3200" dirty="0" smtClean="0">
                <a:latin typeface="+mj-ea"/>
                <a:ea typeface="+mj-ea"/>
                <a:cs typeface="Times New Roman" panose="02020603050405020304" pitchFamily="18" charset="0"/>
              </a:rPr>
              <a:t>。</a:t>
            </a:r>
            <a:endParaRPr lang="en-US" altLang="zh-CN" sz="3200" dirty="0" smtClean="0">
              <a:latin typeface="+mj-ea"/>
              <a:ea typeface="+mj-ea"/>
              <a:cs typeface="Times New Roman" panose="02020603050405020304" pitchFamily="18" charset="0"/>
            </a:endParaRPr>
          </a:p>
          <a:p>
            <a:r>
              <a:rPr lang="en-US" altLang="zh-CN" sz="3200" dirty="0">
                <a:latin typeface="+mj-ea"/>
                <a:ea typeface="+mj-ea"/>
                <a:cs typeface="Times New Roman" panose="02020603050405020304" pitchFamily="18" charset="0"/>
              </a:rPr>
              <a:t> </a:t>
            </a:r>
            <a:r>
              <a:rPr lang="en-US" altLang="zh-CN" sz="3200" dirty="0" smtClean="0">
                <a:latin typeface="+mj-ea"/>
                <a:ea typeface="+mj-ea"/>
                <a:cs typeface="Times New Roman" panose="02020603050405020304" pitchFamily="18" charset="0"/>
              </a:rPr>
              <a:t>   </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一修改是强调生产经营单位要落实</a:t>
            </a:r>
            <a:r>
              <a:rPr lang="en-US" altLang="zh-CN" sz="3200" dirty="0">
                <a:latin typeface="方正仿宋_GBK" panose="03000509000000000000" pitchFamily="65" charset="-122"/>
                <a:ea typeface="方正仿宋_GBK" panose="03000509000000000000" pitchFamily="65" charset="-122"/>
              </a:rPr>
              <a:t>“</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一岗双责</a:t>
            </a:r>
            <a:r>
              <a:rPr lang="en-US" altLang="zh-CN" sz="3200" dirty="0" smtClean="0">
                <a:latin typeface="方正仿宋_GBK" panose="03000509000000000000" pitchFamily="65" charset="-122"/>
                <a:ea typeface="方正仿宋_GBK" panose="03000509000000000000" pitchFamily="65" charset="-122"/>
              </a:rPr>
              <a:t>”</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安全生产</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责任制，也是</a:t>
            </a:r>
            <a:r>
              <a:rPr lang="en-US" altLang="zh-CN" sz="3200" dirty="0">
                <a:latin typeface="方正仿宋_GBK" panose="03000509000000000000" pitchFamily="65" charset="-122"/>
                <a:ea typeface="方正仿宋_GBK" panose="03000509000000000000" pitchFamily="65" charset="-122"/>
              </a:rPr>
              <a:t>“</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三管三必须</a:t>
            </a:r>
            <a:r>
              <a:rPr lang="en-US" altLang="zh-CN" sz="3200" dirty="0">
                <a:latin typeface="方正仿宋_GBK" panose="03000509000000000000" pitchFamily="65" charset="-122"/>
                <a:ea typeface="方正仿宋_GBK" panose="03000509000000000000" pitchFamily="65" charset="-122"/>
              </a:rPr>
              <a:t>”</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在生产经营单位通过</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法律确定</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a:t>
            </a:r>
            <a:endParaRPr lang="zh-CN" altLang="en-US" sz="3200" dirty="0">
              <a:latin typeface="方正仿宋_GBK" panose="03000509000000000000" pitchFamily="65" charset="-122"/>
              <a:ea typeface="方正仿宋_GBK" panose="03000509000000000000" pitchFamily="65"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086" y="174171"/>
            <a:ext cx="11800114" cy="6186309"/>
          </a:xfrm>
          <a:prstGeom prst="rect">
            <a:avLst/>
          </a:prstGeom>
        </p:spPr>
        <p:txBody>
          <a:bodyPr wrap="square">
            <a:spAutoFit/>
          </a:bodyPr>
          <a:lstStyle/>
          <a:p>
            <a:pPr indent="406400" algn="just">
              <a:spcAft>
                <a:spcPts val="0"/>
              </a:spcAft>
            </a:pPr>
            <a:r>
              <a:rPr lang="en-US"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四</a:t>
            </a:r>
            <a:r>
              <a:rPr lang="zh-CN"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）细化</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生产经营单位安全生产主体责任。</a:t>
            </a:r>
            <a:endPar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endParaRPr>
          </a:p>
          <a:p>
            <a:pPr indent="406400" algn="just">
              <a:spcAft>
                <a:spcPts val="0"/>
              </a:spcAft>
            </a:pPr>
            <a:r>
              <a:rPr lang="en-US"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新</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《安法》的修改内容中，还有多处对生产经营单位安全生产主体责任进行了进一步的明确和细化。</a:t>
            </a:r>
            <a:r>
              <a:rPr lang="en-US" altLang="zh-CN" sz="3200" kern="100" dirty="0" smtClean="0">
                <a:latin typeface="+mn-ea"/>
                <a:cs typeface="Times New Roman" panose="02020603050405020304" pitchFamily="18" charset="0"/>
              </a:rPr>
              <a:t> </a:t>
            </a:r>
            <a:endParaRPr lang="en-US" altLang="zh-CN" sz="3200" kern="100" dirty="0" smtClean="0">
              <a:latin typeface="+mn-ea"/>
              <a:cs typeface="Times New Roman" panose="02020603050405020304" pitchFamily="18" charset="0"/>
            </a:endParaRPr>
          </a:p>
          <a:p>
            <a:pPr indent="406400" algn="just">
              <a:spcAft>
                <a:spcPts val="0"/>
              </a:spcAft>
            </a:pPr>
            <a:r>
              <a:rPr lang="en-US" altLang="zh-CN" sz="2800" kern="100" dirty="0" smtClean="0">
                <a:latin typeface="Times New Roman" panose="02020603050405020304" pitchFamily="18" charset="0"/>
                <a:cs typeface="Times New Roman" panose="02020603050405020304" pitchFamily="18" charset="0"/>
              </a:rPr>
              <a:t>    </a:t>
            </a:r>
            <a:r>
              <a:rPr lang="en-US" altLang="zh-CN" sz="3000" kern="100" dirty="0" smtClean="0">
                <a:latin typeface="Times New Roman" panose="02020603050405020304" pitchFamily="18" charset="0"/>
                <a:cs typeface="Times New Roman" panose="02020603050405020304" pitchFamily="18" charset="0"/>
              </a:rPr>
              <a:t>1.</a:t>
            </a:r>
            <a:r>
              <a:rPr lang="zh-CN" altLang="zh-CN" sz="3000" kern="100" dirty="0" smtClean="0">
                <a:latin typeface="+mn-ea"/>
                <a:cs typeface="Times New Roman" panose="02020603050405020304" pitchFamily="18" charset="0"/>
              </a:rPr>
              <a:t>新</a:t>
            </a:r>
            <a:r>
              <a:rPr lang="zh-CN" altLang="zh-CN" sz="3000" kern="100" dirty="0">
                <a:latin typeface="+mn-ea"/>
                <a:cs typeface="Times New Roman" panose="02020603050405020304" pitchFamily="18" charset="0"/>
              </a:rPr>
              <a:t>《安法》第四条</a:t>
            </a:r>
            <a:r>
              <a:rPr lang="en-US" altLang="zh-CN" sz="3000" kern="100" dirty="0">
                <a:latin typeface="+mn-ea"/>
                <a:cs typeface="Times New Roman" panose="02020603050405020304" pitchFamily="18" charset="0"/>
              </a:rPr>
              <a:t>“</a:t>
            </a:r>
            <a:r>
              <a:rPr lang="zh-CN" altLang="zh-CN" sz="3000" kern="100" dirty="0">
                <a:latin typeface="+mn-ea"/>
                <a:cs typeface="Times New Roman" panose="02020603050405020304" pitchFamily="18" charset="0"/>
              </a:rPr>
              <a:t>生产经营单位必须遵守本法和其他有关安全生产的法律、法规，加强安全生产管理，建立健全全员安全生产责任制和安全生产规章制度，</a:t>
            </a:r>
            <a:r>
              <a:rPr lang="zh-CN" altLang="zh-CN" sz="3000" u="sng" kern="100" dirty="0">
                <a:latin typeface="+mn-ea"/>
                <a:cs typeface="Times New Roman" panose="02020603050405020304" pitchFamily="18" charset="0"/>
              </a:rPr>
              <a:t>加大对安全生产资金、物资、技术、人员的投入保障力度，</a:t>
            </a:r>
            <a:r>
              <a:rPr lang="zh-CN" altLang="zh-CN" sz="3000" kern="100" dirty="0">
                <a:latin typeface="+mn-ea"/>
                <a:cs typeface="Times New Roman" panose="02020603050405020304" pitchFamily="18" charset="0"/>
              </a:rPr>
              <a:t>改善安全生产条件，</a:t>
            </a:r>
            <a:r>
              <a:rPr lang="zh-CN" altLang="zh-CN" sz="3000" u="sng" kern="100" dirty="0">
                <a:latin typeface="+mn-ea"/>
                <a:cs typeface="Times New Roman" panose="02020603050405020304" pitchFamily="18" charset="0"/>
              </a:rPr>
              <a:t>加强安全生产标准化、信息化建设，构建安全风险分级管控和隐患排查治理双重预防机制，健全风险防范化解机制，</a:t>
            </a:r>
            <a:r>
              <a:rPr lang="zh-CN" altLang="zh-CN" sz="3000" kern="100" dirty="0">
                <a:latin typeface="+mn-ea"/>
                <a:cs typeface="Times New Roman" panose="02020603050405020304" pitchFamily="18" charset="0"/>
              </a:rPr>
              <a:t>提高安全生产水平，确保安全生产。</a:t>
            </a:r>
            <a:endParaRPr lang="zh-CN" altLang="zh-CN" sz="3000" kern="100" dirty="0">
              <a:latin typeface="+mn-ea"/>
              <a:cs typeface="Times New Roman" panose="02020603050405020304" pitchFamily="18" charset="0"/>
            </a:endParaRPr>
          </a:p>
          <a:p>
            <a:pPr indent="406400" algn="just">
              <a:spcAft>
                <a:spcPts val="0"/>
              </a:spcAft>
            </a:pPr>
            <a:r>
              <a:rPr lang="en-US" altLang="zh-CN" sz="3000" kern="100" dirty="0" smtClean="0">
                <a:latin typeface="+mn-ea"/>
                <a:cs typeface="Times New Roman" panose="02020603050405020304" pitchFamily="18" charset="0"/>
              </a:rPr>
              <a:t>  </a:t>
            </a:r>
            <a:r>
              <a:rPr lang="zh-CN" altLang="zh-CN" sz="3000" u="sng" kern="100" dirty="0" smtClean="0">
                <a:latin typeface="+mn-ea"/>
                <a:cs typeface="Times New Roman" panose="02020603050405020304" pitchFamily="18" charset="0"/>
              </a:rPr>
              <a:t>平台</a:t>
            </a:r>
            <a:r>
              <a:rPr lang="zh-CN" altLang="zh-CN" sz="3000" u="sng" kern="100" dirty="0">
                <a:latin typeface="+mn-ea"/>
                <a:cs typeface="Times New Roman" panose="02020603050405020304" pitchFamily="18" charset="0"/>
              </a:rPr>
              <a:t>经济等新兴行业、领域的生产经营单位应当根据本行业、领域的特点，建立健全并落实全员安全生产责任制，加强从业人员安全生产教育和培训，履行本法和其他法律、法规规定的有关安全生产义务</a:t>
            </a:r>
            <a:r>
              <a:rPr lang="zh-CN" altLang="zh-CN" sz="3000" kern="100" dirty="0">
                <a:latin typeface="+mn-ea"/>
                <a:cs typeface="Times New Roman" panose="02020603050405020304" pitchFamily="18" charset="0"/>
              </a:rPr>
              <a:t>。</a:t>
            </a:r>
            <a:r>
              <a:rPr lang="en-US" altLang="zh-CN" sz="3000" kern="100" dirty="0">
                <a:latin typeface="+mn-ea"/>
                <a:cs typeface="Times New Roman" panose="02020603050405020304" pitchFamily="18" charset="0"/>
              </a:rPr>
              <a:t>”</a:t>
            </a:r>
            <a:endParaRPr lang="zh-CN" altLang="zh-CN" sz="3000" kern="100" dirty="0">
              <a:latin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085" y="87087"/>
            <a:ext cx="11821885" cy="6494085"/>
          </a:xfrm>
          <a:prstGeom prst="rect">
            <a:avLst/>
          </a:prstGeom>
        </p:spPr>
        <p:txBody>
          <a:bodyPr wrap="square">
            <a:spAutoFit/>
          </a:bodyPr>
          <a:lstStyle/>
          <a:p>
            <a:pPr indent="406400" algn="just">
              <a:spcAft>
                <a:spcPts val="0"/>
              </a:spcAft>
            </a:pPr>
            <a:r>
              <a:rPr lang="en-US" altLang="zh-CN" sz="3200" kern="100" dirty="0" smtClean="0">
                <a:latin typeface="+mn-ea"/>
                <a:cs typeface="Times New Roman" panose="02020603050405020304" pitchFamily="18" charset="0"/>
              </a:rPr>
              <a:t>  </a:t>
            </a:r>
            <a:r>
              <a:rPr lang="zh-CN" altLang="zh-CN" sz="3200" kern="100" dirty="0" smtClean="0">
                <a:latin typeface="+mn-ea"/>
                <a:cs typeface="Times New Roman" panose="02020603050405020304" pitchFamily="18" charset="0"/>
              </a:rPr>
              <a:t>其</a:t>
            </a:r>
            <a:r>
              <a:rPr lang="zh-CN" altLang="zh-CN" sz="3200" kern="100" dirty="0">
                <a:latin typeface="+mn-ea"/>
                <a:cs typeface="Times New Roman" panose="02020603050405020304" pitchFamily="18" charset="0"/>
              </a:rPr>
              <a:t>第一款</a:t>
            </a:r>
            <a:r>
              <a:rPr lang="zh-CN" altLang="zh-CN" sz="3200" kern="100" dirty="0" smtClean="0">
                <a:latin typeface="+mn-ea"/>
                <a:cs typeface="Times New Roman" panose="02020603050405020304" pitchFamily="18" charset="0"/>
              </a:rPr>
              <a:t>中</a:t>
            </a:r>
            <a:r>
              <a:rPr lang="zh-CN" altLang="en-US" sz="3200" kern="100" dirty="0" smtClean="0">
                <a:latin typeface="+mn-ea"/>
                <a:cs typeface="Times New Roman" panose="02020603050405020304" pitchFamily="18" charset="0"/>
              </a:rPr>
              <a:t>：</a:t>
            </a:r>
            <a:r>
              <a:rPr lang="zh-CN" altLang="zh-CN" sz="3200" kern="100" dirty="0" smtClean="0">
                <a:latin typeface="+mn-ea"/>
                <a:cs typeface="Times New Roman" panose="02020603050405020304" pitchFamily="18" charset="0"/>
              </a:rPr>
              <a:t>新增</a:t>
            </a:r>
            <a:r>
              <a:rPr lang="en-US" altLang="zh-CN" sz="3200" kern="100" dirty="0">
                <a:latin typeface="+mn-ea"/>
                <a:cs typeface="Times New Roman" panose="02020603050405020304" pitchFamily="18" charset="0"/>
              </a:rPr>
              <a:t>“</a:t>
            </a:r>
            <a:r>
              <a:rPr lang="zh-CN" altLang="zh-CN" sz="3200" u="sng" kern="100" dirty="0">
                <a:latin typeface="+mn-ea"/>
                <a:cs typeface="Times New Roman" panose="02020603050405020304" pitchFamily="18" charset="0"/>
              </a:rPr>
              <a:t>加大对安全生产资金、物资、技术、人员的投入保障力度，</a:t>
            </a:r>
            <a:r>
              <a:rPr lang="en-US" altLang="zh-CN" sz="3200" kern="100" dirty="0" smtClean="0">
                <a:latin typeface="+mn-ea"/>
                <a:cs typeface="Times New Roman" panose="02020603050405020304" pitchFamily="18" charset="0"/>
              </a:rPr>
              <a:t>”</a:t>
            </a:r>
            <a:r>
              <a:rPr lang="zh-CN" altLang="en-US" sz="3200" kern="100" dirty="0" smtClean="0">
                <a:latin typeface="+mn-ea"/>
                <a:cs typeface="Times New Roman" panose="02020603050405020304" pitchFamily="18" charset="0"/>
              </a:rPr>
              <a:t>。</a:t>
            </a:r>
            <a:endParaRPr lang="en-US" altLang="zh-CN" sz="3200" kern="100" dirty="0" smtClean="0">
              <a:latin typeface="+mn-ea"/>
              <a:cs typeface="Times New Roman" panose="02020603050405020304" pitchFamily="18" charset="0"/>
            </a:endParaRPr>
          </a:p>
          <a:p>
            <a:pPr indent="406400" algn="just">
              <a:spcAft>
                <a:spcPts val="0"/>
              </a:spcAft>
            </a:pPr>
            <a:r>
              <a:rPr lang="en-US"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 </a:t>
            </a:r>
            <a:r>
              <a:rPr lang="en-US"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一新增内容，是从法律上对生产经营单位加大安全生产投入作出的明确规定，有利于生产经营单位落实主体责任，改善安全生产条件，保障安全生产。</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a:p>
            <a:r>
              <a:rPr lang="en-US" altLang="zh-CN" sz="3200" dirty="0" smtClean="0">
                <a:latin typeface="+mn-ea"/>
                <a:cs typeface="Times New Roman" panose="02020603050405020304" pitchFamily="18" charset="0"/>
              </a:rPr>
              <a:t>    </a:t>
            </a:r>
            <a:r>
              <a:rPr lang="zh-CN" altLang="zh-CN" sz="3200" dirty="0" smtClean="0">
                <a:latin typeface="+mn-ea"/>
                <a:cs typeface="Times New Roman" panose="02020603050405020304" pitchFamily="18" charset="0"/>
              </a:rPr>
              <a:t>其</a:t>
            </a:r>
            <a:r>
              <a:rPr lang="zh-CN" altLang="zh-CN" sz="3200" dirty="0">
                <a:latin typeface="+mn-ea"/>
                <a:cs typeface="Times New Roman" panose="02020603050405020304" pitchFamily="18" charset="0"/>
              </a:rPr>
              <a:t>第一款</a:t>
            </a:r>
            <a:r>
              <a:rPr lang="zh-CN" altLang="zh-CN" sz="3200" dirty="0" smtClean="0">
                <a:latin typeface="+mn-ea"/>
                <a:cs typeface="Times New Roman" panose="02020603050405020304" pitchFamily="18" charset="0"/>
              </a:rPr>
              <a:t>中</a:t>
            </a:r>
            <a:r>
              <a:rPr lang="zh-CN" altLang="en-US" sz="3200" dirty="0" smtClean="0">
                <a:latin typeface="+mn-ea"/>
                <a:cs typeface="Times New Roman" panose="02020603050405020304" pitchFamily="18" charset="0"/>
              </a:rPr>
              <a:t>：</a:t>
            </a:r>
            <a:r>
              <a:rPr lang="zh-CN" altLang="zh-CN" sz="3200" dirty="0" smtClean="0">
                <a:latin typeface="+mn-ea"/>
                <a:cs typeface="Times New Roman" panose="02020603050405020304" pitchFamily="18" charset="0"/>
              </a:rPr>
              <a:t>将</a:t>
            </a:r>
            <a:r>
              <a:rPr lang="zh-CN" altLang="zh-CN" sz="3200" dirty="0">
                <a:latin typeface="+mn-ea"/>
                <a:cs typeface="Times New Roman" panose="02020603050405020304" pitchFamily="18" charset="0"/>
              </a:rPr>
              <a:t>原</a:t>
            </a:r>
            <a:r>
              <a:rPr lang="en-US" altLang="zh-CN" sz="3200" dirty="0">
                <a:latin typeface="+mn-ea"/>
              </a:rPr>
              <a:t>“</a:t>
            </a:r>
            <a:r>
              <a:rPr lang="zh-CN" altLang="zh-CN" sz="3200" u="sng" dirty="0">
                <a:latin typeface="+mn-ea"/>
                <a:cs typeface="Times New Roman" panose="02020603050405020304" pitchFamily="18" charset="0"/>
              </a:rPr>
              <a:t>推进安全生产标准化</a:t>
            </a:r>
            <a:r>
              <a:rPr lang="en-US" altLang="zh-CN" sz="3200" dirty="0">
                <a:latin typeface="+mn-ea"/>
              </a:rPr>
              <a:t>”</a:t>
            </a:r>
            <a:r>
              <a:rPr lang="zh-CN" altLang="zh-CN" sz="3200" dirty="0">
                <a:latin typeface="+mn-ea"/>
                <a:cs typeface="Times New Roman" panose="02020603050405020304" pitchFamily="18" charset="0"/>
              </a:rPr>
              <a:t>修改为</a:t>
            </a:r>
            <a:r>
              <a:rPr lang="en-US" altLang="zh-CN" sz="3200" dirty="0">
                <a:latin typeface="+mn-ea"/>
              </a:rPr>
              <a:t>“</a:t>
            </a:r>
            <a:r>
              <a:rPr lang="zh-CN" altLang="zh-CN" sz="3200" u="sng" dirty="0">
                <a:latin typeface="+mn-ea"/>
                <a:cs typeface="Times New Roman" panose="02020603050405020304" pitchFamily="18" charset="0"/>
              </a:rPr>
              <a:t>加强安全生产标准化、信息化建设</a:t>
            </a:r>
            <a:r>
              <a:rPr lang="en-US" altLang="zh-CN" sz="3200" dirty="0">
                <a:latin typeface="+mn-ea"/>
              </a:rPr>
              <a:t>”</a:t>
            </a:r>
            <a:r>
              <a:rPr lang="zh-CN" altLang="zh-CN" sz="3200" dirty="0">
                <a:latin typeface="+mn-ea"/>
                <a:cs typeface="Times New Roman" panose="02020603050405020304" pitchFamily="18" charset="0"/>
              </a:rPr>
              <a:t>，并新增</a:t>
            </a:r>
            <a:r>
              <a:rPr lang="en-US" altLang="zh-CN" sz="3200" dirty="0">
                <a:latin typeface="+mn-ea"/>
              </a:rPr>
              <a:t>“</a:t>
            </a:r>
            <a:r>
              <a:rPr lang="zh-CN" altLang="zh-CN" sz="3200" u="sng" dirty="0">
                <a:latin typeface="+mn-ea"/>
                <a:cs typeface="Times New Roman" panose="02020603050405020304" pitchFamily="18" charset="0"/>
              </a:rPr>
              <a:t>构建安全风险分级管控和隐患排查治理双重预防机制，健全风险防范化解机制</a:t>
            </a:r>
            <a:r>
              <a:rPr lang="en-US" altLang="zh-CN" sz="3200" dirty="0" smtClean="0">
                <a:latin typeface="+mn-ea"/>
              </a:rPr>
              <a:t>”</a:t>
            </a:r>
            <a:r>
              <a:rPr lang="zh-CN" altLang="en-US" sz="3200" dirty="0" smtClean="0">
                <a:latin typeface="+mn-ea"/>
              </a:rPr>
              <a:t>。</a:t>
            </a:r>
            <a:endParaRPr lang="en-US" altLang="zh-CN" sz="3200" dirty="0" smtClean="0">
              <a:latin typeface="+mn-ea"/>
            </a:endParaRPr>
          </a:p>
          <a:p>
            <a:r>
              <a:rPr lang="en-US" altLang="zh-CN" sz="3200" dirty="0">
                <a:latin typeface="+mn-ea"/>
              </a:rPr>
              <a:t> </a:t>
            </a:r>
            <a:r>
              <a:rPr lang="en-US" altLang="zh-CN" sz="3200" dirty="0" smtClean="0">
                <a:latin typeface="+mn-ea"/>
              </a:rPr>
              <a:t>  </a:t>
            </a:r>
            <a:r>
              <a:rPr lang="zh-CN" altLang="zh-CN" sz="3200" dirty="0" smtClean="0">
                <a:latin typeface="+mn-ea"/>
              </a:rPr>
              <a:t> </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这一修改内容，是强调生产经营单位的安全生产工作要做到规范化、系统化和科学化，通过安全生产标准化、信息化来提高安全生产水平。要强化风险管控和过程管控，通过构建双重预防机制，从源头上防范化解安全风险。这些都是落实生产经营单位安全生产主体责任的重要手段。</a:t>
            </a:r>
            <a:endParaRPr lang="zh-CN" altLang="en-US" sz="3200" dirty="0">
              <a:latin typeface="方正仿宋_GBK" panose="03000509000000000000" pitchFamily="65" charset="-122"/>
              <a:ea typeface="方正仿宋_GBK" panose="03000509000000000000" pitchFamily="65"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87085"/>
            <a:ext cx="12104914" cy="6617196"/>
          </a:xfrm>
          <a:prstGeom prst="rect">
            <a:avLst/>
          </a:prstGeom>
        </p:spPr>
        <p:txBody>
          <a:bodyPr wrap="square">
            <a:spAutoFit/>
          </a:bodyPr>
          <a:lstStyle/>
          <a:p>
            <a:pPr indent="406400" algn="just">
              <a:spcAft>
                <a:spcPts val="0"/>
              </a:spcAft>
            </a:pPr>
            <a:r>
              <a:rPr lang="en-US" altLang="zh-CN" sz="2800" kern="100" dirty="0" smtClean="0">
                <a:latin typeface="+mn-ea"/>
                <a:cs typeface="Times New Roman" panose="02020603050405020304" pitchFamily="18" charset="0"/>
              </a:rPr>
              <a:t>  </a:t>
            </a:r>
            <a:r>
              <a:rPr lang="zh-CN" altLang="zh-CN" sz="2800" kern="100" dirty="0" smtClean="0">
                <a:latin typeface="+mn-ea"/>
                <a:cs typeface="Times New Roman" panose="02020603050405020304" pitchFamily="18" charset="0"/>
              </a:rPr>
              <a:t>其</a:t>
            </a:r>
            <a:r>
              <a:rPr lang="zh-CN" altLang="zh-CN" sz="2800" kern="100" dirty="0">
                <a:latin typeface="+mn-ea"/>
                <a:cs typeface="Times New Roman" panose="02020603050405020304" pitchFamily="18" charset="0"/>
              </a:rPr>
              <a:t>新增第二款</a:t>
            </a:r>
            <a:r>
              <a:rPr lang="en-US" altLang="zh-CN" sz="2800" kern="100" dirty="0">
                <a:latin typeface="+mn-ea"/>
                <a:cs typeface="Times New Roman" panose="02020603050405020304" pitchFamily="18" charset="0"/>
              </a:rPr>
              <a:t> “</a:t>
            </a:r>
            <a:r>
              <a:rPr lang="zh-CN" altLang="zh-CN" sz="2800" u="sng" kern="100" dirty="0">
                <a:latin typeface="+mn-ea"/>
                <a:cs typeface="Times New Roman" panose="02020603050405020304" pitchFamily="18" charset="0"/>
              </a:rPr>
              <a:t>平台经济等新兴行业、领域的生产经营单位应当根据本行业、领域的特点，建立健全并落实全员安全生产责任制，加强从业人员安全生产教育和培训，履行本法和其他法律、法规规定的有关安全生产义务</a:t>
            </a:r>
            <a:r>
              <a:rPr lang="zh-CN" altLang="zh-CN" sz="2800" kern="100" dirty="0">
                <a:latin typeface="+mn-ea"/>
                <a:cs typeface="Times New Roman" panose="02020603050405020304" pitchFamily="18" charset="0"/>
              </a:rPr>
              <a:t>。</a:t>
            </a:r>
            <a:r>
              <a:rPr lang="en-US" altLang="zh-CN" sz="2800" b="1" kern="100" dirty="0" smtClean="0">
                <a:latin typeface="+mn-ea"/>
                <a:cs typeface="Times New Roman" panose="02020603050405020304" pitchFamily="18" charset="0"/>
              </a:rPr>
              <a:t>”</a:t>
            </a:r>
            <a:endParaRPr lang="en-US" altLang="zh-CN" sz="2800" b="1" kern="100" dirty="0" smtClean="0">
              <a:latin typeface="+mn-ea"/>
              <a:cs typeface="Times New Roman" panose="02020603050405020304" pitchFamily="18" charset="0"/>
            </a:endParaRPr>
          </a:p>
          <a:p>
            <a:pPr indent="406400" algn="just">
              <a:spcAft>
                <a:spcPts val="0"/>
              </a:spcAft>
            </a:pPr>
            <a:r>
              <a:rPr lang="en-US" altLang="zh-CN" sz="3200" b="1" kern="100" dirty="0">
                <a:latin typeface="+mn-ea"/>
                <a:cs typeface="Times New Roman" panose="02020603050405020304" pitchFamily="18" charset="0"/>
              </a:rPr>
              <a:t> </a:t>
            </a:r>
            <a:r>
              <a:rPr lang="en-US" altLang="zh-CN" sz="3200" b="1" kern="100" dirty="0" smtClean="0">
                <a:latin typeface="+mn-ea"/>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一款新增内容主要是从法律上明确了平台经济等新兴行业、领域的生产经营单位的有关安全生产法定义务。既填补了一些特殊生产经营单位安全生产管理的空白，也解决了安全监管</a:t>
            </a:r>
            <a:r>
              <a:rPr lang="en-US"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认不清、想不到、管不到</a:t>
            </a:r>
            <a:r>
              <a:rPr lang="en-US"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的问题。</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a:p>
            <a:r>
              <a:rPr lang="en-US" altLang="zh-CN" sz="2800" dirty="0" smtClean="0">
                <a:latin typeface="+mn-ea"/>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2.</a:t>
            </a:r>
            <a:r>
              <a:rPr lang="zh-CN" altLang="zh-CN" sz="2800" dirty="0" smtClean="0">
                <a:latin typeface="+mn-ea"/>
                <a:cs typeface="Times New Roman" panose="02020603050405020304" pitchFamily="18" charset="0"/>
              </a:rPr>
              <a:t>新</a:t>
            </a:r>
            <a:r>
              <a:rPr lang="zh-CN" altLang="zh-CN" sz="2800" dirty="0">
                <a:latin typeface="+mn-ea"/>
                <a:cs typeface="Times New Roman" panose="02020603050405020304" pitchFamily="18" charset="0"/>
              </a:rPr>
              <a:t>《安法》第十六条</a:t>
            </a:r>
            <a:r>
              <a:rPr lang="en-US" altLang="zh-CN" sz="2800" dirty="0">
                <a:latin typeface="+mn-ea"/>
              </a:rPr>
              <a:t>“</a:t>
            </a:r>
            <a:r>
              <a:rPr lang="zh-CN" altLang="zh-CN" sz="2800" dirty="0">
                <a:latin typeface="+mn-ea"/>
                <a:cs typeface="Times New Roman" panose="02020603050405020304" pitchFamily="18" charset="0"/>
              </a:rPr>
              <a:t>国家实行生产安全事故责任追究制度，依照本法和有关法律、法规的规定，追究生产安全事故</a:t>
            </a:r>
            <a:r>
              <a:rPr lang="zh-CN" altLang="zh-CN" sz="2800" u="sng" dirty="0">
                <a:latin typeface="+mn-ea"/>
                <a:cs typeface="Times New Roman" panose="02020603050405020304" pitchFamily="18" charset="0"/>
              </a:rPr>
              <a:t>责任单位和</a:t>
            </a:r>
            <a:r>
              <a:rPr lang="zh-CN" altLang="zh-CN" sz="2800" dirty="0">
                <a:latin typeface="+mn-ea"/>
                <a:cs typeface="Times New Roman" panose="02020603050405020304" pitchFamily="18" charset="0"/>
              </a:rPr>
              <a:t>责任人员的法律责任。</a:t>
            </a:r>
            <a:r>
              <a:rPr lang="en-US" altLang="zh-CN" sz="2800" dirty="0" smtClean="0">
                <a:latin typeface="+mn-ea"/>
              </a:rPr>
              <a:t>”</a:t>
            </a:r>
            <a:endParaRPr lang="en-US" altLang="zh-CN" sz="2800" dirty="0" smtClean="0">
              <a:latin typeface="+mn-ea"/>
              <a:cs typeface="Times New Roman" panose="02020603050405020304" pitchFamily="18" charset="0"/>
            </a:endParaRPr>
          </a:p>
          <a:p>
            <a:r>
              <a:rPr lang="en-US" altLang="zh-CN" sz="3200" dirty="0">
                <a:latin typeface="+mn-ea"/>
                <a:cs typeface="Times New Roman" panose="02020603050405020304" pitchFamily="18" charset="0"/>
              </a:rPr>
              <a:t> </a:t>
            </a:r>
            <a:r>
              <a:rPr lang="en-US" altLang="zh-CN" sz="3200" dirty="0" smtClean="0">
                <a:latin typeface="+mn-ea"/>
                <a:cs typeface="Times New Roman" panose="02020603050405020304" pitchFamily="18" charset="0"/>
              </a:rPr>
              <a:t>   </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在</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原来追究事故</a:t>
            </a:r>
            <a:r>
              <a:rPr lang="zh-CN" altLang="zh-CN" sz="3200" u="sng" dirty="0">
                <a:latin typeface="方正仿宋_GBK" panose="03000509000000000000" pitchFamily="65" charset="-122"/>
                <a:ea typeface="方正仿宋_GBK" panose="03000509000000000000" pitchFamily="65" charset="-122"/>
                <a:cs typeface="Times New Roman" panose="02020603050405020304" pitchFamily="18" charset="0"/>
              </a:rPr>
              <a:t>责任人员</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的基础上，增加了追究事故</a:t>
            </a:r>
            <a:r>
              <a:rPr lang="zh-CN" altLang="zh-CN" sz="3200" u="sng" dirty="0">
                <a:latin typeface="方正仿宋_GBK" panose="03000509000000000000" pitchFamily="65" charset="-122"/>
                <a:ea typeface="方正仿宋_GBK" panose="03000509000000000000" pitchFamily="65" charset="-122"/>
                <a:cs typeface="Times New Roman" panose="02020603050405020304" pitchFamily="18" charset="0"/>
              </a:rPr>
              <a:t>责任单位</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的法律责任，使责任追究更加清晰，也是从责任追究上来强化生产经营单位的主体责任。</a:t>
            </a:r>
            <a:endParaRPr lang="zh-CN" altLang="en-US" sz="3200" dirty="0">
              <a:latin typeface="方正仿宋_GBK" panose="03000509000000000000" pitchFamily="65" charset="-122"/>
              <a:ea typeface="方正仿宋_GBK" panose="03000509000000000000" pitchFamily="65"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4171" y="163286"/>
            <a:ext cx="11658600" cy="6247864"/>
          </a:xfrm>
          <a:prstGeom prst="rect">
            <a:avLst/>
          </a:prstGeom>
        </p:spPr>
        <p:txBody>
          <a:bodyPr wrap="square">
            <a:spAutoFit/>
          </a:bodyPr>
          <a:lstStyle/>
          <a:p>
            <a:pPr indent="406400" algn="just">
              <a:spcAft>
                <a:spcPts val="0"/>
              </a:spcAft>
            </a:pPr>
            <a:r>
              <a:rPr lang="en-US" altLang="zh-CN" sz="3600" kern="100" dirty="0" smtClean="0">
                <a:latin typeface="方正黑体_GBK" panose="03000509000000000000" pitchFamily="65" charset="-122"/>
                <a:ea typeface="方正黑体_GBK" panose="03000509000000000000" pitchFamily="65" charset="-122"/>
                <a:cs typeface="Times New Roman" panose="02020603050405020304" pitchFamily="18" charset="0"/>
              </a:rPr>
              <a:t>    </a:t>
            </a:r>
            <a:r>
              <a:rPr lang="zh-CN" altLang="zh-CN" sz="3600" kern="100" dirty="0" smtClean="0">
                <a:latin typeface="方正黑体_GBK" panose="03000509000000000000" pitchFamily="65" charset="-122"/>
                <a:ea typeface="方正黑体_GBK" panose="03000509000000000000" pitchFamily="65" charset="-122"/>
                <a:cs typeface="Times New Roman" panose="02020603050405020304" pitchFamily="18" charset="0"/>
              </a:rPr>
              <a:t>四</a:t>
            </a:r>
            <a:r>
              <a:rPr lang="zh-CN" altLang="zh-CN" sz="3600" kern="100" dirty="0">
                <a:latin typeface="方正黑体_GBK" panose="03000509000000000000" pitchFamily="65" charset="-122"/>
                <a:ea typeface="方正黑体_GBK" panose="03000509000000000000" pitchFamily="65" charset="-122"/>
                <a:cs typeface="Times New Roman" panose="02020603050405020304" pitchFamily="18" charset="0"/>
              </a:rPr>
              <a:t>、进一步加大安全生产行政处罚的</a:t>
            </a:r>
            <a:r>
              <a:rPr lang="zh-CN" altLang="zh-CN" sz="3600" kern="100" dirty="0" smtClean="0">
                <a:latin typeface="方正黑体_GBK" panose="03000509000000000000" pitchFamily="65" charset="-122"/>
                <a:ea typeface="方正黑体_GBK" panose="03000509000000000000" pitchFamily="65" charset="-122"/>
                <a:cs typeface="Times New Roman" panose="02020603050405020304" pitchFamily="18" charset="0"/>
              </a:rPr>
              <a:t>力度</a:t>
            </a:r>
            <a:endParaRPr lang="en-US" altLang="zh-CN" sz="3600" kern="100" dirty="0" smtClean="0">
              <a:latin typeface="方正黑体_GBK" panose="03000509000000000000" pitchFamily="65" charset="-122"/>
              <a:ea typeface="方正黑体_GBK" panose="03000509000000000000" pitchFamily="65" charset="-122"/>
              <a:cs typeface="Times New Roman" panose="02020603050405020304" pitchFamily="18" charset="0"/>
            </a:endParaRPr>
          </a:p>
          <a:p>
            <a:pPr indent="406400" algn="just">
              <a:spcAft>
                <a:spcPts val="0"/>
              </a:spcAft>
            </a:pPr>
            <a:endParaRPr lang="zh-CN" altLang="zh-CN" sz="3600" kern="100" dirty="0">
              <a:latin typeface="方正黑体_GBK" panose="03000509000000000000" pitchFamily="65" charset="-122"/>
              <a:ea typeface="方正黑体_GBK" panose="03000509000000000000" pitchFamily="65" charset="-122"/>
              <a:cs typeface="Times New Roman" panose="02020603050405020304" pitchFamily="18" charset="0"/>
            </a:endParaRPr>
          </a:p>
          <a:p>
            <a:r>
              <a:rPr lang="en-US" altLang="zh-CN" sz="3600" dirty="0" smtClean="0">
                <a:latin typeface="Times New Roman" panose="02020603050405020304" pitchFamily="18" charset="0"/>
                <a:cs typeface="Times New Roman" panose="02020603050405020304" pitchFamily="18" charset="0"/>
              </a:rPr>
              <a:t>        </a:t>
            </a:r>
            <a:r>
              <a:rPr lang="zh-CN" altLang="zh-CN" sz="3200" dirty="0" smtClean="0">
                <a:latin typeface="Times New Roman" panose="02020603050405020304" pitchFamily="18" charset="0"/>
                <a:cs typeface="Times New Roman" panose="02020603050405020304" pitchFamily="18" charset="0"/>
              </a:rPr>
              <a:t>新</a:t>
            </a:r>
            <a:r>
              <a:rPr lang="zh-CN" altLang="zh-CN" sz="3200" dirty="0">
                <a:latin typeface="Times New Roman" panose="02020603050405020304" pitchFamily="18" charset="0"/>
                <a:cs typeface="Times New Roman" panose="02020603050405020304" pitchFamily="18" charset="0"/>
              </a:rPr>
              <a:t>《安法》修改，突出了对安全生产违法行为加大处罚力度，集中在第六章</a:t>
            </a:r>
            <a:r>
              <a:rPr lang="en-US" altLang="zh-CN" sz="3200" dirty="0">
                <a:latin typeface="Times New Roman" panose="02020603050405020304" pitchFamily="18" charset="0"/>
                <a:cs typeface="Times New Roman" panose="02020603050405020304" pitchFamily="18" charset="0"/>
              </a:rPr>
              <a:t>“</a:t>
            </a:r>
            <a:r>
              <a:rPr lang="zh-CN" altLang="zh-CN" sz="3200" dirty="0">
                <a:latin typeface="Times New Roman" panose="02020603050405020304" pitchFamily="18" charset="0"/>
                <a:cs typeface="Times New Roman" panose="02020603050405020304" pitchFamily="18" charset="0"/>
              </a:rPr>
              <a:t>法律责任</a:t>
            </a:r>
            <a:r>
              <a:rPr lang="en-US" altLang="zh-CN" sz="3200" dirty="0">
                <a:latin typeface="Times New Roman" panose="02020603050405020304" pitchFamily="18" charset="0"/>
                <a:cs typeface="Times New Roman" panose="02020603050405020304" pitchFamily="18" charset="0"/>
              </a:rPr>
              <a:t>”</a:t>
            </a:r>
            <a:r>
              <a:rPr lang="zh-CN" altLang="zh-CN" sz="3200" dirty="0">
                <a:latin typeface="Times New Roman" panose="02020603050405020304" pitchFamily="18" charset="0"/>
                <a:cs typeface="Times New Roman" panose="02020603050405020304" pitchFamily="18" charset="0"/>
              </a:rPr>
              <a:t>中，也是新《安法》修改内容最多的一章，共新增了</a:t>
            </a:r>
            <a:r>
              <a:rPr lang="en-US" altLang="zh-CN" sz="3200" dirty="0">
                <a:solidFill>
                  <a:srgbClr val="FF0000"/>
                </a:solidFill>
                <a:latin typeface="Times New Roman" panose="02020603050405020304" pitchFamily="18" charset="0"/>
                <a:cs typeface="Times New Roman" panose="02020603050405020304" pitchFamily="18" charset="0"/>
              </a:rPr>
              <a:t>2</a:t>
            </a:r>
            <a:r>
              <a:rPr lang="zh-CN" altLang="zh-CN" sz="3200" dirty="0">
                <a:latin typeface="Times New Roman" panose="02020603050405020304" pitchFamily="18" charset="0"/>
                <a:cs typeface="Times New Roman" panose="02020603050405020304" pitchFamily="18" charset="0"/>
              </a:rPr>
              <a:t>条、修改了</a:t>
            </a:r>
            <a:r>
              <a:rPr lang="en-US" altLang="zh-CN" sz="3200" dirty="0">
                <a:solidFill>
                  <a:srgbClr val="FF0000"/>
                </a:solidFill>
                <a:latin typeface="Times New Roman" panose="02020603050405020304" pitchFamily="18" charset="0"/>
                <a:cs typeface="Times New Roman" panose="02020603050405020304" pitchFamily="18" charset="0"/>
              </a:rPr>
              <a:t>16</a:t>
            </a:r>
            <a:r>
              <a:rPr lang="zh-CN" altLang="zh-CN" sz="3200" dirty="0">
                <a:latin typeface="Times New Roman" panose="02020603050405020304" pitchFamily="18" charset="0"/>
                <a:cs typeface="Times New Roman" panose="02020603050405020304" pitchFamily="18" charset="0"/>
              </a:rPr>
              <a:t>条。主要体现在</a:t>
            </a:r>
            <a:r>
              <a:rPr lang="zh-CN" altLang="zh-CN" sz="3200" dirty="0" smtClean="0">
                <a:latin typeface="Times New Roman" panose="02020603050405020304" pitchFamily="18" charset="0"/>
                <a:cs typeface="Times New Roman" panose="02020603050405020304" pitchFamily="18" charset="0"/>
              </a:rPr>
              <a:t>以下</a:t>
            </a:r>
            <a:r>
              <a:rPr lang="zh-CN" altLang="en-US" sz="3200" dirty="0" smtClean="0">
                <a:latin typeface="Times New Roman" panose="02020603050405020304" pitchFamily="18" charset="0"/>
                <a:cs typeface="Times New Roman" panose="02020603050405020304" pitchFamily="18" charset="0"/>
              </a:rPr>
              <a:t>六</a:t>
            </a:r>
            <a:r>
              <a:rPr lang="zh-CN" altLang="zh-CN" sz="3200" dirty="0" smtClean="0">
                <a:latin typeface="Times New Roman" panose="02020603050405020304" pitchFamily="18" charset="0"/>
                <a:cs typeface="Times New Roman" panose="02020603050405020304" pitchFamily="18" charset="0"/>
              </a:rPr>
              <a:t>个</a:t>
            </a:r>
            <a:r>
              <a:rPr lang="zh-CN" altLang="zh-CN" sz="3200" dirty="0">
                <a:latin typeface="Times New Roman" panose="02020603050405020304" pitchFamily="18" charset="0"/>
                <a:cs typeface="Times New Roman" panose="02020603050405020304" pitchFamily="18" charset="0"/>
              </a:rPr>
              <a:t>方面</a:t>
            </a:r>
            <a:r>
              <a:rPr lang="zh-CN" altLang="zh-CN" sz="3200" dirty="0" smtClean="0">
                <a:latin typeface="Times New Roman" panose="02020603050405020304" pitchFamily="18" charset="0"/>
                <a:cs typeface="Times New Roman" panose="02020603050405020304" pitchFamily="18" charset="0"/>
              </a:rPr>
              <a:t>：</a:t>
            </a:r>
            <a:endParaRPr lang="en-US" altLang="zh-CN" sz="3200" dirty="0" smtClean="0">
              <a:latin typeface="Times New Roman" panose="02020603050405020304" pitchFamily="18" charset="0"/>
              <a:cs typeface="Times New Roman" panose="02020603050405020304" pitchFamily="18" charset="0"/>
            </a:endParaRPr>
          </a:p>
          <a:p>
            <a:pPr lvl="0" indent="406400" algn="just"/>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（一）加大经济处罚力度。</a:t>
            </a:r>
            <a:endPar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a:p>
            <a:pPr lvl="0" indent="406400" algn="just"/>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（二）大幅提高罚款额度。</a:t>
            </a:r>
            <a:endParaRPr lang="zh-CN" altLang="zh-CN" sz="3200" kern="100" dirty="0">
              <a:solidFill>
                <a:prstClr val="black"/>
              </a:solidFill>
              <a:latin typeface="Calibri" panose="020F0502020204030204" pitchFamily="34" charset="0"/>
              <a:cs typeface="Times New Roman" panose="02020603050405020304" pitchFamily="18" charset="0"/>
            </a:endParaRPr>
          </a:p>
          <a:p>
            <a:pPr lvl="0" indent="406400" algn="just"/>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（三）加重对直接责任人员的行政处罚。</a:t>
            </a:r>
            <a:endParaRPr lang="zh-CN" altLang="zh-CN" sz="3200" kern="100" dirty="0">
              <a:solidFill>
                <a:prstClr val="black"/>
              </a:solidFill>
              <a:latin typeface="Calibri" panose="020F0502020204030204" pitchFamily="34" charset="0"/>
              <a:cs typeface="Times New Roman" panose="02020603050405020304" pitchFamily="18" charset="0"/>
            </a:endParaRPr>
          </a:p>
          <a:p>
            <a:pPr lvl="0" indent="406400" algn="just"/>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（四）新增</a:t>
            </a:r>
            <a:r>
              <a:rPr lang="en-US"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按日计罚</a:t>
            </a:r>
            <a:r>
              <a:rPr lang="en-US"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措施。</a:t>
            </a:r>
            <a:endParaRPr lang="zh-CN" altLang="zh-CN" sz="3200" kern="100" dirty="0">
              <a:solidFill>
                <a:prstClr val="black"/>
              </a:solidFill>
              <a:latin typeface="Calibri" panose="020F0502020204030204" pitchFamily="34" charset="0"/>
              <a:cs typeface="Times New Roman" panose="02020603050405020304" pitchFamily="18" charset="0"/>
            </a:endParaRPr>
          </a:p>
          <a:p>
            <a:pPr lvl="0" indent="406400" algn="just"/>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（五）新增对严重违法行为提请关闭的严厉措施。</a:t>
            </a:r>
            <a:endParaRPr lang="zh-CN" altLang="zh-CN" sz="3200" kern="100" dirty="0">
              <a:solidFill>
                <a:prstClr val="black"/>
              </a:solidFill>
              <a:latin typeface="Calibri" panose="020F0502020204030204" pitchFamily="34" charset="0"/>
              <a:cs typeface="Times New Roman" panose="02020603050405020304" pitchFamily="18" charset="0"/>
            </a:endParaRPr>
          </a:p>
          <a:p>
            <a:pPr lvl="0" indent="406400" algn="just"/>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（六）增加</a:t>
            </a:r>
            <a:r>
              <a:rPr lang="en-US"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职业禁入</a:t>
            </a:r>
            <a:r>
              <a:rPr lang="en-US"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的范围。</a:t>
            </a:r>
            <a:endParaRPr lang="zh-CN" altLang="zh-CN" sz="3200" kern="100" dirty="0">
              <a:solidFill>
                <a:prstClr val="black"/>
              </a:solidFill>
              <a:latin typeface="Calibri" panose="020F0502020204030204" pitchFamily="34" charset="0"/>
              <a:cs typeface="Times New Roman" panose="02020603050405020304" pitchFamily="18" charset="0"/>
            </a:endParaRPr>
          </a:p>
          <a:p>
            <a:endParaRPr lang="zh-CN" altLang="en-US"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61257" y="337457"/>
            <a:ext cx="11506200" cy="5078313"/>
          </a:xfrm>
          <a:prstGeom prst="rect">
            <a:avLst/>
          </a:prstGeom>
        </p:spPr>
        <p:txBody>
          <a:bodyPr wrap="square">
            <a:spAutoFit/>
          </a:bodyPr>
          <a:lstStyle/>
          <a:p>
            <a:pPr indent="406400" algn="just">
              <a:spcAft>
                <a:spcPts val="0"/>
              </a:spcAft>
            </a:pPr>
            <a:r>
              <a:rPr lang="en-US" altLang="zh-CN" sz="3600" kern="100" dirty="0" smtClean="0">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600" kern="100" dirty="0" smtClean="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600" kern="100" dirty="0">
                <a:latin typeface="方正楷体_GBK" panose="03000509000000000000" pitchFamily="65" charset="-122"/>
                <a:ea typeface="方正楷体_GBK" panose="03000509000000000000" pitchFamily="65" charset="-122"/>
                <a:cs typeface="Times New Roman" panose="02020603050405020304" pitchFamily="18" charset="0"/>
              </a:rPr>
              <a:t>一）加大经济处罚力度。</a:t>
            </a:r>
            <a:endParaRPr lang="zh-CN" altLang="zh-CN" sz="3600" kern="100" dirty="0">
              <a:latin typeface="方正楷体_GBK" panose="03000509000000000000" pitchFamily="65" charset="-122"/>
              <a:ea typeface="方正楷体_GBK" panose="03000509000000000000" pitchFamily="65" charset="-122"/>
              <a:cs typeface="Times New Roman" panose="02020603050405020304" pitchFamily="18" charset="0"/>
            </a:endParaRPr>
          </a:p>
          <a:p>
            <a:pPr indent="406400" algn="just">
              <a:spcAft>
                <a:spcPts val="0"/>
              </a:spcAft>
            </a:pPr>
            <a:r>
              <a:rPr lang="en-US" altLang="zh-CN" sz="3200" kern="100" dirty="0" smtClean="0">
                <a:latin typeface="Times New Roman" panose="02020603050405020304" pitchFamily="18" charset="0"/>
                <a:cs typeface="Times New Roman" panose="02020603050405020304" pitchFamily="18" charset="0"/>
              </a:rPr>
              <a:t>    </a:t>
            </a:r>
            <a:r>
              <a:rPr lang="zh-CN" altLang="zh-CN" sz="3200" kern="100" dirty="0" smtClean="0">
                <a:latin typeface="Times New Roman" panose="02020603050405020304" pitchFamily="18" charset="0"/>
                <a:cs typeface="Times New Roman" panose="02020603050405020304" pitchFamily="18" charset="0"/>
              </a:rPr>
              <a:t>新</a:t>
            </a:r>
            <a:r>
              <a:rPr lang="zh-CN" altLang="zh-CN" sz="3200" kern="100" dirty="0">
                <a:latin typeface="Times New Roman" panose="02020603050405020304" pitchFamily="18" charset="0"/>
                <a:cs typeface="Times New Roman" panose="02020603050405020304" pitchFamily="18" charset="0"/>
              </a:rPr>
              <a:t>《安法》对法律规定的违法行为，在全部要求改正的同时，直接处以罚款，</a:t>
            </a:r>
            <a:r>
              <a:rPr lang="zh-CN" altLang="zh-CN" sz="3200" kern="100" dirty="0" smtClean="0">
                <a:latin typeface="Times New Roman" panose="02020603050405020304" pitchFamily="18" charset="0"/>
                <a:cs typeface="Times New Roman" panose="02020603050405020304" pitchFamily="18" charset="0"/>
              </a:rPr>
              <a:t>体现经济</a:t>
            </a:r>
            <a:r>
              <a:rPr lang="zh-CN" altLang="zh-CN" sz="3200" kern="100" dirty="0">
                <a:latin typeface="Times New Roman" panose="02020603050405020304" pitchFamily="18" charset="0"/>
                <a:cs typeface="Times New Roman" panose="02020603050405020304" pitchFamily="18" charset="0"/>
              </a:rPr>
              <a:t>处罚力度的进一步加大。其中：</a:t>
            </a:r>
            <a:endParaRPr lang="zh-CN" altLang="zh-CN" sz="3200" kern="100" dirty="0">
              <a:latin typeface="Times New Roman" panose="02020603050405020304" pitchFamily="18" charset="0"/>
              <a:cs typeface="Times New Roman" panose="02020603050405020304" pitchFamily="18" charset="0"/>
            </a:endParaRPr>
          </a:p>
          <a:p>
            <a:pPr indent="408305" algn="just">
              <a:spcAft>
                <a:spcPts val="0"/>
              </a:spcAft>
            </a:pPr>
            <a:r>
              <a:rPr lang="en-US" altLang="zh-CN" sz="3200" b="1"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1</a:t>
            </a:r>
            <a:r>
              <a:rPr lang="en-US"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有</a:t>
            </a:r>
            <a:r>
              <a:rPr lang="en-US" altLang="zh-CN" sz="3200" kern="100" dirty="0">
                <a:solidFill>
                  <a:srgbClr val="FF0000"/>
                </a:solidFill>
                <a:latin typeface="Times New Roman" panose="02020603050405020304" pitchFamily="18" charset="0"/>
                <a:ea typeface="方正仿宋_GBK" panose="03000509000000000000" pitchFamily="65" charset="-122"/>
                <a:cs typeface="Times New Roman" panose="02020603050405020304" pitchFamily="18" charset="0"/>
              </a:rPr>
              <a:t>6</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处在责令限期改正等基础上，增加经济处罚；</a:t>
            </a:r>
            <a:endPar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endParaRPr>
          </a:p>
          <a:p>
            <a:pPr indent="408305" algn="just">
              <a:spcAft>
                <a:spcPts val="0"/>
              </a:spcAft>
            </a:pPr>
            <a:r>
              <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    2</a:t>
            </a:r>
            <a:r>
              <a:rPr lang="en-US"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有</a:t>
            </a:r>
            <a:r>
              <a:rPr lang="en-US" altLang="zh-CN" sz="3200" kern="100" dirty="0">
                <a:solidFill>
                  <a:srgbClr val="FF0000"/>
                </a:solidFill>
                <a:latin typeface="Times New Roman" panose="02020603050405020304" pitchFamily="18" charset="0"/>
                <a:ea typeface="方正仿宋_GBK" panose="03000509000000000000" pitchFamily="65" charset="-122"/>
                <a:cs typeface="Times New Roman" panose="02020603050405020304" pitchFamily="18" charset="0"/>
              </a:rPr>
              <a:t>9</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处将过去的</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可以处</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改成直接</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处</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endPar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endParaRPr>
          </a:p>
          <a:p>
            <a:pPr indent="408305" algn="just">
              <a:spcAft>
                <a:spcPts val="0"/>
              </a:spcAft>
            </a:pPr>
            <a:r>
              <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    3</a:t>
            </a:r>
            <a:r>
              <a:rPr lang="en-US"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有</a:t>
            </a:r>
            <a:r>
              <a:rPr lang="en-US" altLang="zh-CN" sz="3200" kern="100" dirty="0">
                <a:solidFill>
                  <a:srgbClr val="FF0000"/>
                </a:solidFill>
                <a:latin typeface="Times New Roman" panose="02020603050405020304" pitchFamily="18" charset="0"/>
                <a:ea typeface="方正仿宋_GBK" panose="03000509000000000000" pitchFamily="65" charset="-122"/>
                <a:cs typeface="Times New Roman" panose="02020603050405020304" pitchFamily="18" charset="0"/>
              </a:rPr>
              <a:t>4</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处在其他行政处罚的同时增设了</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并处罚款</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endPar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        </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主要</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包含在以下条款中：第九十四、九十六、九十七、九十八、九十九、一百零二、一百零三、一百零四、一百零五、一百零九条（</a:t>
            </a:r>
            <a:r>
              <a:rPr lang="zh-CN" altLang="zh-CN" sz="2400" dirty="0">
                <a:latin typeface="方正楷体_GBK" panose="03000509000000000000" pitchFamily="65" charset="-122"/>
                <a:ea typeface="方正楷体_GBK" panose="03000509000000000000" pitchFamily="65" charset="-122"/>
                <a:cs typeface="Times New Roman" panose="02020603050405020304" pitchFamily="18" charset="0"/>
              </a:rPr>
              <a:t>为新增加的第</a:t>
            </a:r>
            <a:r>
              <a:rPr lang="en-US" altLang="zh-CN" sz="2400" dirty="0">
                <a:latin typeface="方正楷体_GBK" panose="03000509000000000000" pitchFamily="65" charset="-122"/>
                <a:ea typeface="方正楷体_GBK" panose="03000509000000000000" pitchFamily="65" charset="-122"/>
                <a:cs typeface="Times New Roman" panose="02020603050405020304" pitchFamily="18" charset="0"/>
              </a:rPr>
              <a:t>4</a:t>
            </a:r>
            <a:r>
              <a:rPr lang="zh-CN" altLang="zh-CN" sz="2400" dirty="0">
                <a:latin typeface="方正楷体_GBK" panose="03000509000000000000" pitchFamily="65" charset="-122"/>
                <a:ea typeface="方正楷体_GBK" panose="03000509000000000000" pitchFamily="65" charset="-122"/>
                <a:cs typeface="Times New Roman" panose="02020603050405020304" pitchFamily="18" charset="0"/>
              </a:rPr>
              <a:t>条</a:t>
            </a:r>
            <a:r>
              <a:rPr lang="zh-CN"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3200" dirty="0" smtClean="0">
                <a:latin typeface="Times New Roman" panose="02020603050405020304" pitchFamily="18" charset="0"/>
                <a:ea typeface="方正仿宋_GBK" panose="03000509000000000000" pitchFamily="65" charset="-122"/>
                <a:cs typeface="Times New Roman" panose="02020603050405020304" pitchFamily="18" charset="0"/>
              </a:rPr>
              <a:t>。</a:t>
            </a:r>
            <a:endParaRPr lang="zh-CN" altLang="en-US" sz="3200" dirty="0">
              <a:latin typeface="Times New Roman" panose="02020603050405020304" pitchFamily="18" charset="0"/>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85057" y="315687"/>
            <a:ext cx="11647714" cy="6001643"/>
          </a:xfrm>
          <a:prstGeom prst="rect">
            <a:avLst/>
          </a:prstGeom>
        </p:spPr>
        <p:txBody>
          <a:bodyPr wrap="square">
            <a:spAutoFit/>
          </a:bodyPr>
          <a:lstStyle/>
          <a:p>
            <a:r>
              <a:rPr lang="en-US" altLang="zh-CN" sz="3200" dirty="0" smtClean="0">
                <a:latin typeface="+mn-ea"/>
                <a:cs typeface="Times New Roman" panose="02020603050405020304" pitchFamily="18" charset="0"/>
              </a:rPr>
              <a:t>    2021</a:t>
            </a:r>
            <a:r>
              <a:rPr lang="zh-CN" altLang="zh-CN" sz="3200" dirty="0">
                <a:latin typeface="+mn-ea"/>
                <a:cs typeface="Times New Roman" panose="02020603050405020304" pitchFamily="18" charset="0"/>
              </a:rPr>
              <a:t>年</a:t>
            </a:r>
            <a:r>
              <a:rPr lang="en-US" altLang="zh-CN" sz="3200" dirty="0">
                <a:latin typeface="+mn-ea"/>
                <a:cs typeface="Times New Roman" panose="02020603050405020304" pitchFamily="18" charset="0"/>
              </a:rPr>
              <a:t>6</a:t>
            </a:r>
            <a:r>
              <a:rPr lang="zh-CN" altLang="zh-CN" sz="3200" dirty="0">
                <a:latin typeface="+mn-ea"/>
                <a:cs typeface="Times New Roman" panose="02020603050405020304" pitchFamily="18" charset="0"/>
              </a:rPr>
              <a:t>月</a:t>
            </a:r>
            <a:r>
              <a:rPr lang="en-US" altLang="zh-CN" sz="3200" dirty="0">
                <a:latin typeface="+mn-ea"/>
                <a:cs typeface="Times New Roman" panose="02020603050405020304" pitchFamily="18" charset="0"/>
              </a:rPr>
              <a:t>10</a:t>
            </a:r>
            <a:r>
              <a:rPr lang="zh-CN" altLang="zh-CN" sz="3200" dirty="0">
                <a:latin typeface="+mn-ea"/>
                <a:cs typeface="Times New Roman" panose="02020603050405020304" pitchFamily="18" charset="0"/>
              </a:rPr>
              <a:t>日，十三届全国人大常委会第二十九次会议审议通过了《全国人民代表大会常务委员会关于修改〈中华人民共和国安全生产法〉的决定》，国家主席习近平签署第八十八号主席令予以公布，该决定自</a:t>
            </a:r>
            <a:r>
              <a:rPr lang="en-US" altLang="zh-CN" sz="3200" dirty="0">
                <a:solidFill>
                  <a:srgbClr val="FF0000"/>
                </a:solidFill>
                <a:latin typeface="+mn-ea"/>
                <a:cs typeface="Times New Roman" panose="02020603050405020304" pitchFamily="18" charset="0"/>
              </a:rPr>
              <a:t>2021</a:t>
            </a:r>
            <a:r>
              <a:rPr lang="zh-CN" altLang="zh-CN" sz="3200" dirty="0">
                <a:solidFill>
                  <a:srgbClr val="FF0000"/>
                </a:solidFill>
                <a:latin typeface="+mn-ea"/>
                <a:cs typeface="Times New Roman" panose="02020603050405020304" pitchFamily="18" charset="0"/>
              </a:rPr>
              <a:t>年</a:t>
            </a:r>
            <a:r>
              <a:rPr lang="en-US" altLang="zh-CN" sz="3200" dirty="0">
                <a:solidFill>
                  <a:srgbClr val="FF0000"/>
                </a:solidFill>
                <a:latin typeface="+mn-ea"/>
                <a:cs typeface="Times New Roman" panose="02020603050405020304" pitchFamily="18" charset="0"/>
              </a:rPr>
              <a:t>9</a:t>
            </a:r>
            <a:r>
              <a:rPr lang="zh-CN" altLang="zh-CN" sz="3200" dirty="0">
                <a:solidFill>
                  <a:srgbClr val="FF0000"/>
                </a:solidFill>
                <a:latin typeface="+mn-ea"/>
                <a:cs typeface="Times New Roman" panose="02020603050405020304" pitchFamily="18" charset="0"/>
              </a:rPr>
              <a:t>月</a:t>
            </a:r>
            <a:r>
              <a:rPr lang="en-US" altLang="zh-CN" sz="3200" dirty="0">
                <a:solidFill>
                  <a:srgbClr val="FF0000"/>
                </a:solidFill>
                <a:latin typeface="+mn-ea"/>
                <a:cs typeface="Times New Roman" panose="02020603050405020304" pitchFamily="18" charset="0"/>
              </a:rPr>
              <a:t>1</a:t>
            </a:r>
            <a:r>
              <a:rPr lang="zh-CN" altLang="zh-CN" sz="3200" dirty="0">
                <a:solidFill>
                  <a:srgbClr val="FF0000"/>
                </a:solidFill>
                <a:latin typeface="+mn-ea"/>
                <a:cs typeface="Times New Roman" panose="02020603050405020304" pitchFamily="18" charset="0"/>
              </a:rPr>
              <a:t>日</a:t>
            </a:r>
            <a:r>
              <a:rPr lang="zh-CN" altLang="zh-CN" sz="3200" dirty="0">
                <a:latin typeface="+mn-ea"/>
                <a:cs typeface="Times New Roman" panose="02020603050405020304" pitchFamily="18" charset="0"/>
              </a:rPr>
              <a:t>起施行。</a:t>
            </a:r>
            <a:endParaRPr lang="en-US" altLang="zh-CN" sz="3200" dirty="0">
              <a:latin typeface="+mn-ea"/>
              <a:cs typeface="Times New Roman" panose="02020603050405020304" pitchFamily="18" charset="0"/>
            </a:endParaRPr>
          </a:p>
          <a:p>
            <a:r>
              <a:rPr lang="en-US" altLang="zh-CN" sz="3200" dirty="0">
                <a:latin typeface="+mn-ea"/>
                <a:cs typeface="Times New Roman" panose="02020603050405020304" pitchFamily="18" charset="0"/>
              </a:rPr>
              <a:t>   </a:t>
            </a:r>
            <a:r>
              <a:rPr lang="zh-CN" altLang="zh-CN" sz="3200" dirty="0" smtClean="0">
                <a:latin typeface="+mn-ea"/>
                <a:cs typeface="Times New Roman" panose="02020603050405020304" pitchFamily="18" charset="0"/>
              </a:rPr>
              <a:t>《全国人民代表大会常务委员会关于修改〈中华人民共和国安全生产法〉的决定》</a:t>
            </a:r>
            <a:r>
              <a:rPr lang="zh-CN" altLang="zh-CN" sz="3200" dirty="0">
                <a:latin typeface="+mn-ea"/>
                <a:cs typeface="Times New Roman" panose="02020603050405020304" pitchFamily="18" charset="0"/>
              </a:rPr>
              <a:t>共</a:t>
            </a:r>
            <a:r>
              <a:rPr lang="en-US" altLang="zh-CN" sz="3200" dirty="0">
                <a:latin typeface="+mn-ea"/>
                <a:cs typeface="Times New Roman" panose="02020603050405020304" pitchFamily="18" charset="0"/>
              </a:rPr>
              <a:t>42</a:t>
            </a:r>
            <a:r>
              <a:rPr lang="zh-CN" altLang="zh-CN" sz="3200" dirty="0">
                <a:latin typeface="+mn-ea"/>
                <a:cs typeface="Times New Roman" panose="02020603050405020304" pitchFamily="18" charset="0"/>
              </a:rPr>
              <a:t>条。</a:t>
            </a:r>
            <a:endParaRPr lang="en-US" altLang="zh-CN" sz="3200" dirty="0">
              <a:latin typeface="+mn-ea"/>
              <a:cs typeface="Times New Roman" panose="02020603050405020304" pitchFamily="18" charset="0"/>
            </a:endParaRPr>
          </a:p>
          <a:p>
            <a:r>
              <a:rPr lang="en-US" altLang="zh-CN" sz="3200" dirty="0">
                <a:latin typeface="+mn-ea"/>
                <a:cs typeface="Times New Roman" panose="02020603050405020304" pitchFamily="18" charset="0"/>
              </a:rPr>
              <a:t>    </a:t>
            </a:r>
            <a:r>
              <a:rPr lang="zh-CN" altLang="zh-CN" sz="3200" dirty="0" smtClean="0">
                <a:latin typeface="+mn-ea"/>
                <a:cs typeface="Times New Roman" panose="02020603050405020304" pitchFamily="18" charset="0"/>
              </a:rPr>
              <a:t>新</a:t>
            </a:r>
            <a:r>
              <a:rPr lang="zh-CN" altLang="zh-CN" sz="3200" dirty="0">
                <a:latin typeface="+mn-ea"/>
                <a:cs typeface="Times New Roman" panose="02020603050405020304" pitchFamily="18" charset="0"/>
              </a:rPr>
              <a:t>修改的《安全生产法》（以下简称新《安法》）共七章</a:t>
            </a:r>
            <a:r>
              <a:rPr lang="en-US" altLang="zh-CN" sz="3200" dirty="0">
                <a:latin typeface="+mn-ea"/>
                <a:cs typeface="Times New Roman" panose="02020603050405020304" pitchFamily="18" charset="0"/>
              </a:rPr>
              <a:t>119</a:t>
            </a:r>
            <a:r>
              <a:rPr lang="zh-CN" altLang="zh-CN" sz="3200" dirty="0">
                <a:latin typeface="+mn-ea"/>
                <a:cs typeface="Times New Roman" panose="02020603050405020304" pitchFamily="18" charset="0"/>
              </a:rPr>
              <a:t>条，与</a:t>
            </a:r>
            <a:r>
              <a:rPr lang="en-US" altLang="zh-CN" sz="3200" dirty="0">
                <a:latin typeface="+mn-ea"/>
                <a:cs typeface="Times New Roman" panose="02020603050405020304" pitchFamily="18" charset="0"/>
              </a:rPr>
              <a:t>2014</a:t>
            </a:r>
            <a:r>
              <a:rPr lang="zh-CN" altLang="zh-CN" sz="3200" dirty="0">
                <a:latin typeface="+mn-ea"/>
                <a:cs typeface="Times New Roman" panose="02020603050405020304" pitchFamily="18" charset="0"/>
              </a:rPr>
              <a:t>年的安法相比</a:t>
            </a:r>
            <a:r>
              <a:rPr lang="zh-CN" altLang="en-US" sz="3200" dirty="0">
                <a:latin typeface="+mn-ea"/>
                <a:cs typeface="Times New Roman" panose="02020603050405020304" pitchFamily="18" charset="0"/>
              </a:rPr>
              <a:t>：</a:t>
            </a:r>
            <a:endParaRPr lang="en-US" altLang="zh-CN" sz="3200" dirty="0">
              <a:latin typeface="+mn-ea"/>
              <a:cs typeface="Times New Roman" panose="02020603050405020304" pitchFamily="18" charset="0"/>
            </a:endParaRPr>
          </a:p>
          <a:p>
            <a:r>
              <a:rPr lang="zh-CN" altLang="en-US" sz="3200" dirty="0">
                <a:latin typeface="+mn-ea"/>
                <a:cs typeface="Times New Roman" panose="02020603050405020304" pitchFamily="18" charset="0"/>
              </a:rPr>
              <a:t>    </a:t>
            </a:r>
            <a:r>
              <a:rPr lang="zh-CN" altLang="en-US" sz="3200" dirty="0" smtClean="0">
                <a:latin typeface="+mn-ea"/>
                <a:cs typeface="Times New Roman" panose="02020603050405020304" pitchFamily="18" charset="0"/>
              </a:rPr>
              <a:t>由</a:t>
            </a:r>
            <a:r>
              <a:rPr lang="zh-CN" altLang="en-US" sz="3200" dirty="0">
                <a:latin typeface="+mn-ea"/>
                <a:cs typeface="Times New Roman" panose="02020603050405020304" pitchFamily="18" charset="0"/>
              </a:rPr>
              <a:t>原来</a:t>
            </a:r>
            <a:r>
              <a:rPr lang="en-US" altLang="zh-CN" sz="3200" dirty="0">
                <a:solidFill>
                  <a:srgbClr val="FF0000"/>
                </a:solidFill>
                <a:latin typeface="+mn-ea"/>
                <a:cs typeface="Times New Roman" panose="02020603050405020304" pitchFamily="18" charset="0"/>
              </a:rPr>
              <a:t>114</a:t>
            </a:r>
            <a:r>
              <a:rPr lang="zh-CN" altLang="en-US" sz="3200" dirty="0">
                <a:latin typeface="+mn-ea"/>
                <a:cs typeface="Times New Roman" panose="02020603050405020304" pitchFamily="18" charset="0"/>
              </a:rPr>
              <a:t>条增加到</a:t>
            </a:r>
            <a:r>
              <a:rPr lang="en-US" altLang="zh-CN" sz="3200" dirty="0">
                <a:solidFill>
                  <a:srgbClr val="FF0000"/>
                </a:solidFill>
                <a:latin typeface="+mn-ea"/>
                <a:cs typeface="Times New Roman" panose="02020603050405020304" pitchFamily="18" charset="0"/>
              </a:rPr>
              <a:t>119</a:t>
            </a:r>
            <a:r>
              <a:rPr lang="zh-CN" altLang="en-US" sz="3200" dirty="0">
                <a:latin typeface="+mn-ea"/>
                <a:cs typeface="Times New Roman" panose="02020603050405020304" pitchFamily="18" charset="0"/>
              </a:rPr>
              <a:t>条，</a:t>
            </a:r>
            <a:r>
              <a:rPr lang="zh-CN" altLang="zh-CN" sz="3200" dirty="0">
                <a:latin typeface="+mn-ea"/>
                <a:cs typeface="Times New Roman" panose="02020603050405020304" pitchFamily="18" charset="0"/>
              </a:rPr>
              <a:t>新增</a:t>
            </a:r>
            <a:r>
              <a:rPr lang="en-US" altLang="zh-CN" sz="3200" dirty="0">
                <a:solidFill>
                  <a:srgbClr val="FF0000"/>
                </a:solidFill>
                <a:latin typeface="+mn-ea"/>
                <a:cs typeface="Times New Roman" panose="02020603050405020304" pitchFamily="18" charset="0"/>
              </a:rPr>
              <a:t>5</a:t>
            </a:r>
            <a:r>
              <a:rPr lang="zh-CN" altLang="zh-CN" sz="3200" dirty="0">
                <a:latin typeface="+mn-ea"/>
                <a:cs typeface="Times New Roman" panose="02020603050405020304" pitchFamily="18" charset="0"/>
              </a:rPr>
              <a:t>条（</a:t>
            </a:r>
            <a:r>
              <a:rPr lang="zh-CN" altLang="zh-CN" sz="2400" dirty="0">
                <a:latin typeface="+mn-ea"/>
                <a:cs typeface="Times New Roman" panose="02020603050405020304" pitchFamily="18" charset="0"/>
              </a:rPr>
              <a:t>第九、十二、十七、一百零九、一百一十二条</a:t>
            </a:r>
            <a:r>
              <a:rPr lang="zh-CN" altLang="zh-CN" sz="3200" dirty="0">
                <a:latin typeface="+mn-ea"/>
                <a:cs typeface="Times New Roman" panose="02020603050405020304" pitchFamily="18" charset="0"/>
              </a:rPr>
              <a:t>），修改</a:t>
            </a:r>
            <a:r>
              <a:rPr lang="en-US" altLang="zh-CN" sz="3200" dirty="0">
                <a:solidFill>
                  <a:srgbClr val="FF0000"/>
                </a:solidFill>
                <a:latin typeface="+mn-ea"/>
                <a:cs typeface="Times New Roman" panose="02020603050405020304" pitchFamily="18" charset="0"/>
              </a:rPr>
              <a:t>55</a:t>
            </a:r>
            <a:r>
              <a:rPr lang="zh-CN" altLang="zh-CN" sz="3200" dirty="0">
                <a:latin typeface="+mn-ea"/>
                <a:cs typeface="Times New Roman" panose="02020603050405020304" pitchFamily="18" charset="0"/>
              </a:rPr>
              <a:t>条；</a:t>
            </a:r>
            <a:endParaRPr lang="en-US" altLang="zh-CN" sz="3200" dirty="0">
              <a:latin typeface="+mn-ea"/>
              <a:cs typeface="Times New Roman" panose="02020603050405020304" pitchFamily="18" charset="0"/>
            </a:endParaRPr>
          </a:p>
          <a:p>
            <a:r>
              <a:rPr lang="en-US" altLang="zh-CN" sz="3200" dirty="0">
                <a:latin typeface="+mn-ea"/>
                <a:cs typeface="Times New Roman" panose="02020603050405020304" pitchFamily="18" charset="0"/>
              </a:rPr>
              <a:t>    </a:t>
            </a:r>
            <a:r>
              <a:rPr lang="zh-CN" altLang="zh-CN" sz="3200" dirty="0" smtClean="0">
                <a:latin typeface="+mn-ea"/>
                <a:cs typeface="Times New Roman" panose="02020603050405020304" pitchFamily="18" charset="0"/>
              </a:rPr>
              <a:t>由</a:t>
            </a:r>
            <a:r>
              <a:rPr lang="en-US" altLang="zh-CN" sz="3200" dirty="0">
                <a:solidFill>
                  <a:srgbClr val="FF0000"/>
                </a:solidFill>
                <a:latin typeface="+mn-ea"/>
                <a:cs typeface="Times New Roman" panose="02020603050405020304" pitchFamily="18" charset="0"/>
              </a:rPr>
              <a:t>186</a:t>
            </a:r>
            <a:r>
              <a:rPr lang="zh-CN" altLang="zh-CN" sz="3200" dirty="0">
                <a:latin typeface="+mn-ea"/>
                <a:cs typeface="Times New Roman" panose="02020603050405020304" pitchFamily="18" charset="0"/>
              </a:rPr>
              <a:t>款增加到</a:t>
            </a:r>
            <a:r>
              <a:rPr lang="en-US" altLang="zh-CN" sz="3200" dirty="0">
                <a:solidFill>
                  <a:srgbClr val="FF0000"/>
                </a:solidFill>
                <a:latin typeface="+mn-ea"/>
                <a:cs typeface="Times New Roman" panose="02020603050405020304" pitchFamily="18" charset="0"/>
              </a:rPr>
              <a:t>208</a:t>
            </a:r>
            <a:r>
              <a:rPr lang="zh-CN" altLang="zh-CN" sz="3200" dirty="0">
                <a:latin typeface="+mn-ea"/>
                <a:cs typeface="Times New Roman" panose="02020603050405020304" pitchFamily="18" charset="0"/>
              </a:rPr>
              <a:t>款，新增</a:t>
            </a:r>
            <a:r>
              <a:rPr lang="en-US" altLang="zh-CN" sz="3200" dirty="0">
                <a:solidFill>
                  <a:srgbClr val="FF0000"/>
                </a:solidFill>
                <a:latin typeface="+mn-ea"/>
                <a:cs typeface="Times New Roman" panose="02020603050405020304" pitchFamily="18" charset="0"/>
              </a:rPr>
              <a:t>22</a:t>
            </a:r>
            <a:r>
              <a:rPr lang="zh-CN" altLang="zh-CN" sz="3200" dirty="0">
                <a:latin typeface="+mn-ea"/>
                <a:cs typeface="Times New Roman" panose="02020603050405020304" pitchFamily="18" charset="0"/>
              </a:rPr>
              <a:t>款，修改</a:t>
            </a:r>
            <a:r>
              <a:rPr lang="en-US" altLang="zh-CN" sz="3200" dirty="0">
                <a:solidFill>
                  <a:srgbClr val="FF0000"/>
                </a:solidFill>
                <a:latin typeface="+mn-ea"/>
                <a:cs typeface="Times New Roman" panose="02020603050405020304" pitchFamily="18" charset="0"/>
              </a:rPr>
              <a:t>64</a:t>
            </a:r>
            <a:r>
              <a:rPr lang="zh-CN" altLang="zh-CN" sz="3200" dirty="0">
                <a:latin typeface="+mn-ea"/>
                <a:cs typeface="Times New Roman" panose="02020603050405020304" pitchFamily="18" charset="0"/>
              </a:rPr>
              <a:t>款；</a:t>
            </a:r>
            <a:endParaRPr lang="en-US" altLang="zh-CN" sz="3200" dirty="0">
              <a:solidFill>
                <a:srgbClr val="FF0000"/>
              </a:solidFill>
              <a:latin typeface="+mn-ea"/>
              <a:cs typeface="Times New Roman" panose="02020603050405020304" pitchFamily="18" charset="0"/>
            </a:endParaRPr>
          </a:p>
          <a:p>
            <a:r>
              <a:rPr lang="en-US" altLang="zh-CN" sz="3200" dirty="0">
                <a:latin typeface="+mn-ea"/>
                <a:cs typeface="Times New Roman" panose="02020603050405020304" pitchFamily="18" charset="0"/>
              </a:rPr>
              <a:t>    </a:t>
            </a:r>
            <a:r>
              <a:rPr lang="zh-CN" altLang="zh-CN" sz="3200" dirty="0" smtClean="0">
                <a:latin typeface="+mn-ea"/>
                <a:cs typeface="Times New Roman" panose="02020603050405020304" pitchFamily="18" charset="0"/>
              </a:rPr>
              <a:t>由</a:t>
            </a:r>
            <a:r>
              <a:rPr lang="en-US" altLang="zh-CN" sz="3200" dirty="0">
                <a:solidFill>
                  <a:srgbClr val="FF0000"/>
                </a:solidFill>
                <a:latin typeface="+mn-ea"/>
                <a:cs typeface="Times New Roman" panose="02020603050405020304" pitchFamily="18" charset="0"/>
              </a:rPr>
              <a:t>229</a:t>
            </a:r>
            <a:r>
              <a:rPr lang="zh-CN" altLang="zh-CN" sz="3200" dirty="0">
                <a:latin typeface="+mn-ea"/>
                <a:cs typeface="Times New Roman" panose="02020603050405020304" pitchFamily="18" charset="0"/>
              </a:rPr>
              <a:t>项增加到</a:t>
            </a:r>
            <a:r>
              <a:rPr lang="en-US" altLang="zh-CN" sz="3200" dirty="0">
                <a:solidFill>
                  <a:srgbClr val="FF0000"/>
                </a:solidFill>
                <a:latin typeface="+mn-ea"/>
                <a:cs typeface="Times New Roman" panose="02020603050405020304" pitchFamily="18" charset="0"/>
              </a:rPr>
              <a:t>256</a:t>
            </a:r>
            <a:r>
              <a:rPr lang="zh-CN" altLang="zh-CN" sz="3200" dirty="0">
                <a:latin typeface="+mn-ea"/>
                <a:cs typeface="Times New Roman" panose="02020603050405020304" pitchFamily="18" charset="0"/>
              </a:rPr>
              <a:t>项，新增</a:t>
            </a:r>
            <a:r>
              <a:rPr lang="en-US" altLang="zh-CN" sz="3200" dirty="0">
                <a:solidFill>
                  <a:srgbClr val="FF0000"/>
                </a:solidFill>
                <a:latin typeface="+mn-ea"/>
                <a:cs typeface="Times New Roman" panose="02020603050405020304" pitchFamily="18" charset="0"/>
              </a:rPr>
              <a:t>27</a:t>
            </a:r>
            <a:r>
              <a:rPr lang="zh-CN" altLang="zh-CN" sz="3200" dirty="0">
                <a:latin typeface="+mn-ea"/>
                <a:cs typeface="Times New Roman" panose="02020603050405020304" pitchFamily="18" charset="0"/>
              </a:rPr>
              <a:t>项，修改</a:t>
            </a:r>
            <a:r>
              <a:rPr lang="en-US" altLang="zh-CN" sz="3200" dirty="0">
                <a:solidFill>
                  <a:srgbClr val="FF0000"/>
                </a:solidFill>
                <a:latin typeface="+mn-ea"/>
                <a:cs typeface="Times New Roman" panose="02020603050405020304" pitchFamily="18" charset="0"/>
              </a:rPr>
              <a:t>75</a:t>
            </a:r>
            <a:r>
              <a:rPr lang="zh-CN" altLang="zh-CN" sz="3200" dirty="0">
                <a:latin typeface="+mn-ea"/>
                <a:cs typeface="Times New Roman" panose="02020603050405020304" pitchFamily="18" charset="0"/>
              </a:rPr>
              <a:t>项。</a:t>
            </a:r>
            <a:endParaRPr lang="zh-CN" altLang="en-US" sz="3200" dirty="0">
              <a:latin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6200" y="87086"/>
            <a:ext cx="11963400" cy="5940088"/>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二）大幅提高罚款额度。</a:t>
            </a:r>
            <a:endParaRPr lang="zh-CN" altLang="zh-CN" sz="3200" kern="100" dirty="0">
              <a:latin typeface="Calibri" panose="020F0502020204030204" pitchFamily="34" charset="0"/>
              <a:cs typeface="Times New Roman" panose="02020603050405020304" pitchFamily="18" charset="0"/>
            </a:endParaRPr>
          </a:p>
          <a:p>
            <a:pPr indent="406400" algn="just">
              <a:spcAft>
                <a:spcPts val="0"/>
              </a:spcAft>
            </a:pPr>
            <a:r>
              <a:rPr lang="en-US" altLang="zh-CN" sz="3200" kern="100" dirty="0" smtClean="0">
                <a:latin typeface="Times New Roman" panose="02020603050405020304" pitchFamily="18" charset="0"/>
                <a:cs typeface="Times New Roman" panose="02020603050405020304" pitchFamily="18" charset="0"/>
              </a:rPr>
              <a:t>    </a:t>
            </a:r>
            <a:r>
              <a:rPr lang="zh-CN" altLang="zh-CN" sz="2800" kern="100" dirty="0" smtClean="0">
                <a:latin typeface="Times New Roman" panose="02020603050405020304" pitchFamily="18" charset="0"/>
                <a:cs typeface="Times New Roman" panose="02020603050405020304" pitchFamily="18" charset="0"/>
              </a:rPr>
              <a:t>新</a:t>
            </a:r>
            <a:r>
              <a:rPr lang="zh-CN" altLang="zh-CN" sz="2800" kern="100" dirty="0">
                <a:latin typeface="Times New Roman" panose="02020603050405020304" pitchFamily="18" charset="0"/>
                <a:cs typeface="Times New Roman" panose="02020603050405020304" pitchFamily="18" charset="0"/>
              </a:rPr>
              <a:t>《安法》在原罚款额度基础上，对违法行为</a:t>
            </a:r>
            <a:r>
              <a:rPr lang="zh-CN" altLang="zh-CN" sz="2800" kern="100" dirty="0" smtClean="0">
                <a:latin typeface="Times New Roman" panose="02020603050405020304" pitchFamily="18" charset="0"/>
                <a:cs typeface="Times New Roman" panose="02020603050405020304" pitchFamily="18" charset="0"/>
              </a:rPr>
              <a:t>处以罚款</a:t>
            </a:r>
            <a:r>
              <a:rPr lang="zh-CN" altLang="zh-CN" sz="2800" kern="100" dirty="0">
                <a:latin typeface="Times New Roman" panose="02020603050405020304" pitchFamily="18" charset="0"/>
                <a:cs typeface="Times New Roman" panose="02020603050405020304" pitchFamily="18" charset="0"/>
              </a:rPr>
              <a:t>的几乎都</a:t>
            </a:r>
            <a:r>
              <a:rPr lang="zh-CN" altLang="zh-CN" sz="2800" kern="100" dirty="0" smtClean="0">
                <a:latin typeface="Times New Roman" panose="02020603050405020304" pitchFamily="18" charset="0"/>
                <a:cs typeface="Times New Roman" panose="02020603050405020304" pitchFamily="18" charset="0"/>
              </a:rPr>
              <a:t>提高</a:t>
            </a:r>
            <a:r>
              <a:rPr lang="zh-CN" altLang="en-US" sz="2800" kern="100" dirty="0" smtClean="0">
                <a:latin typeface="Times New Roman" panose="02020603050405020304" pitchFamily="18" charset="0"/>
                <a:cs typeface="Times New Roman" panose="02020603050405020304" pitchFamily="18" charset="0"/>
              </a:rPr>
              <a:t>了</a:t>
            </a:r>
            <a:r>
              <a:rPr lang="zh-CN" altLang="zh-CN" sz="2800" kern="100" dirty="0" smtClean="0">
                <a:latin typeface="Times New Roman" panose="02020603050405020304" pitchFamily="18" charset="0"/>
                <a:cs typeface="Times New Roman" panose="02020603050405020304" pitchFamily="18" charset="0"/>
              </a:rPr>
              <a:t>罚款</a:t>
            </a:r>
            <a:r>
              <a:rPr lang="zh-CN" altLang="zh-CN" sz="2800" kern="100" dirty="0">
                <a:latin typeface="Times New Roman" panose="02020603050405020304" pitchFamily="18" charset="0"/>
                <a:cs typeface="Times New Roman" panose="02020603050405020304" pitchFamily="18" charset="0"/>
              </a:rPr>
              <a:t>数额，体现</a:t>
            </a:r>
            <a:r>
              <a:rPr lang="zh-CN" altLang="zh-CN" sz="2800" kern="100" dirty="0" smtClean="0">
                <a:latin typeface="Times New Roman" panose="02020603050405020304" pitchFamily="18" charset="0"/>
                <a:cs typeface="Times New Roman" panose="02020603050405020304" pitchFamily="18" charset="0"/>
              </a:rPr>
              <a:t>出不断</a:t>
            </a:r>
            <a:r>
              <a:rPr lang="zh-CN" altLang="en-US" sz="2800" kern="100" dirty="0" smtClean="0">
                <a:latin typeface="Times New Roman" panose="02020603050405020304" pitchFamily="18" charset="0"/>
                <a:cs typeface="Times New Roman" panose="02020603050405020304" pitchFamily="18" charset="0"/>
              </a:rPr>
              <a:t>加</a:t>
            </a:r>
            <a:r>
              <a:rPr lang="zh-CN" altLang="zh-CN" sz="2800" kern="100" dirty="0" smtClean="0">
                <a:latin typeface="Times New Roman" panose="02020603050405020304" pitchFamily="18" charset="0"/>
                <a:cs typeface="Times New Roman" panose="02020603050405020304" pitchFamily="18" charset="0"/>
              </a:rPr>
              <a:t>大</a:t>
            </a:r>
            <a:r>
              <a:rPr lang="zh-CN" altLang="zh-CN" sz="2800" kern="100" dirty="0">
                <a:latin typeface="Times New Roman" panose="02020603050405020304" pitchFamily="18" charset="0"/>
                <a:cs typeface="Times New Roman" panose="02020603050405020304" pitchFamily="18" charset="0"/>
              </a:rPr>
              <a:t>生产经营</a:t>
            </a:r>
            <a:r>
              <a:rPr lang="zh-CN" altLang="zh-CN" sz="2800" kern="100" dirty="0" smtClean="0">
                <a:latin typeface="Times New Roman" panose="02020603050405020304" pitchFamily="18" charset="0"/>
                <a:cs typeface="Times New Roman" panose="02020603050405020304" pitchFamily="18" charset="0"/>
              </a:rPr>
              <a:t>单位违法</a:t>
            </a:r>
            <a:r>
              <a:rPr lang="zh-CN" altLang="zh-CN" sz="2800" kern="100" dirty="0">
                <a:latin typeface="Times New Roman" panose="02020603050405020304" pitchFamily="18" charset="0"/>
                <a:cs typeface="Times New Roman" panose="02020603050405020304" pitchFamily="18" charset="0"/>
              </a:rPr>
              <a:t>成本。</a:t>
            </a:r>
            <a:endParaRPr lang="zh-CN" altLang="zh-CN" sz="2800" kern="100" dirty="0">
              <a:latin typeface="Times New Roman" panose="02020603050405020304" pitchFamily="18" charset="0"/>
              <a:cs typeface="Times New Roman" panose="02020603050405020304" pitchFamily="18" charset="0"/>
            </a:endParaRPr>
          </a:p>
          <a:p>
            <a:pPr indent="408305" algn="just">
              <a:spcAft>
                <a:spcPts val="0"/>
              </a:spcAft>
            </a:pPr>
            <a:r>
              <a:rPr lang="en-US" altLang="zh-CN" sz="2800" b="1" kern="100" dirty="0" smtClean="0">
                <a:latin typeface="Times New Roman" panose="02020603050405020304" pitchFamily="18" charset="0"/>
                <a:cs typeface="Times New Roman" panose="02020603050405020304" pitchFamily="18" charset="0"/>
              </a:rPr>
              <a:t>    1</a:t>
            </a:r>
            <a:r>
              <a:rPr lang="en-US" altLang="zh-CN" sz="2800" b="1"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对违法行为的罚款普遍提高了额度。涉及</a:t>
            </a:r>
            <a:r>
              <a:rPr lang="zh-CN" altLang="zh-CN" sz="2800" kern="100" dirty="0" smtClean="0">
                <a:latin typeface="Times New Roman" panose="02020603050405020304" pitchFamily="18" charset="0"/>
                <a:cs typeface="Times New Roman" panose="02020603050405020304" pitchFamily="18" charset="0"/>
              </a:rPr>
              <a:t>条款</a:t>
            </a:r>
            <a:r>
              <a:rPr lang="zh-CN" altLang="en-US" sz="2800" kern="100" dirty="0" smtClean="0">
                <a:latin typeface="Times New Roman" panose="02020603050405020304" pitchFamily="18" charset="0"/>
                <a:cs typeface="Times New Roman" panose="02020603050405020304" pitchFamily="18" charset="0"/>
              </a:rPr>
              <a:t>有</a:t>
            </a:r>
            <a:r>
              <a:rPr lang="en-US" altLang="zh-CN" sz="2800" kern="100" dirty="0" smtClean="0">
                <a:solidFill>
                  <a:srgbClr val="FF0000"/>
                </a:solidFill>
                <a:latin typeface="Times New Roman" panose="02020603050405020304" pitchFamily="18" charset="0"/>
                <a:cs typeface="Times New Roman" panose="02020603050405020304" pitchFamily="18" charset="0"/>
              </a:rPr>
              <a:t>10</a:t>
            </a:r>
            <a:r>
              <a:rPr lang="zh-CN" altLang="zh-CN" sz="2800" kern="100" dirty="0">
                <a:latin typeface="Times New Roman" panose="02020603050405020304" pitchFamily="18" charset="0"/>
                <a:cs typeface="Times New Roman" panose="02020603050405020304" pitchFamily="18" charset="0"/>
              </a:rPr>
              <a:t>条。</a:t>
            </a:r>
            <a:endParaRPr lang="zh-CN" altLang="zh-CN" sz="2800" kern="100" dirty="0">
              <a:latin typeface="Times New Roman" panose="02020603050405020304" pitchFamily="18" charset="0"/>
              <a:cs typeface="Times New Roman" panose="02020603050405020304" pitchFamily="18" charset="0"/>
            </a:endParaRPr>
          </a:p>
          <a:p>
            <a:pPr indent="408305" algn="just">
              <a:spcAft>
                <a:spcPts val="0"/>
              </a:spcAft>
            </a:pPr>
            <a:r>
              <a:rPr lang="en-US" altLang="zh-CN" sz="2800" b="1" kern="100" dirty="0" smtClean="0">
                <a:latin typeface="Times New Roman" panose="02020603050405020304" pitchFamily="18" charset="0"/>
                <a:cs typeface="Times New Roman" panose="02020603050405020304" pitchFamily="18" charset="0"/>
              </a:rPr>
              <a:t>    2</a:t>
            </a:r>
            <a:r>
              <a:rPr lang="en-US" altLang="zh-CN" sz="2800" b="1" kern="100" dirty="0">
                <a:latin typeface="Times New Roman" panose="02020603050405020304" pitchFamily="18" charset="0"/>
                <a:cs typeface="Times New Roman" panose="02020603050405020304" pitchFamily="18" charset="0"/>
              </a:rPr>
              <a:t>.</a:t>
            </a:r>
            <a:r>
              <a:rPr lang="zh-CN" altLang="zh-CN" sz="2800" kern="100" dirty="0" smtClean="0">
                <a:latin typeface="Times New Roman" panose="02020603050405020304" pitchFamily="18" charset="0"/>
                <a:cs typeface="Times New Roman" panose="02020603050405020304" pitchFamily="18" charset="0"/>
              </a:rPr>
              <a:t>对</a:t>
            </a:r>
            <a:r>
              <a:rPr lang="zh-CN" altLang="zh-CN" sz="2800" kern="100" dirty="0">
                <a:solidFill>
                  <a:prstClr val="black"/>
                </a:solidFill>
                <a:latin typeface="+mn-ea"/>
                <a:cs typeface="Times New Roman" panose="02020603050405020304" pitchFamily="18" charset="0"/>
              </a:rPr>
              <a:t>发生生产</a:t>
            </a:r>
            <a:r>
              <a:rPr lang="zh-CN" altLang="zh-CN" sz="2800" kern="100" dirty="0" smtClean="0">
                <a:solidFill>
                  <a:prstClr val="black"/>
                </a:solidFill>
                <a:latin typeface="+mn-ea"/>
                <a:cs typeface="Times New Roman" panose="02020603050405020304" pitchFamily="18" charset="0"/>
              </a:rPr>
              <a:t>安全事故</a:t>
            </a:r>
            <a:r>
              <a:rPr lang="zh-CN" altLang="en-US" sz="2800" kern="100" dirty="0" smtClean="0">
                <a:solidFill>
                  <a:prstClr val="black"/>
                </a:solidFill>
                <a:latin typeface="+mn-ea"/>
                <a:cs typeface="Times New Roman" panose="02020603050405020304" pitchFamily="18" charset="0"/>
              </a:rPr>
              <a:t>，</a:t>
            </a:r>
            <a:r>
              <a:rPr lang="zh-CN" altLang="zh-CN" sz="2800" kern="100" dirty="0" smtClean="0">
                <a:latin typeface="Times New Roman" panose="02020603050405020304" pitchFamily="18" charset="0"/>
                <a:cs typeface="Times New Roman" panose="02020603050405020304" pitchFamily="18" charset="0"/>
              </a:rPr>
              <a:t>情节</a:t>
            </a:r>
            <a:r>
              <a:rPr lang="zh-CN" altLang="zh-CN" sz="2800" kern="100" dirty="0">
                <a:latin typeface="Times New Roman" panose="02020603050405020304" pitchFamily="18" charset="0"/>
                <a:cs typeface="Times New Roman" panose="02020603050405020304" pitchFamily="18" charset="0"/>
              </a:rPr>
              <a:t>特别严重、影响特别恶劣的，</a:t>
            </a:r>
            <a:r>
              <a:rPr lang="zh-CN" altLang="zh-CN" sz="2800" kern="100" dirty="0" smtClean="0">
                <a:latin typeface="Times New Roman" panose="02020603050405020304" pitchFamily="18" charset="0"/>
                <a:cs typeface="Times New Roman" panose="02020603050405020304" pitchFamily="18" charset="0"/>
              </a:rPr>
              <a:t>可按照</a:t>
            </a:r>
            <a:r>
              <a:rPr lang="zh-CN" altLang="zh-CN" sz="2800" kern="100" dirty="0">
                <a:latin typeface="Times New Roman" panose="02020603050405020304" pitchFamily="18" charset="0"/>
                <a:cs typeface="Times New Roman" panose="02020603050405020304" pitchFamily="18" charset="0"/>
              </a:rPr>
              <a:t>相关罚款数额的</a:t>
            </a:r>
            <a:r>
              <a:rPr lang="zh-CN" altLang="zh-CN" sz="2800" kern="100" dirty="0">
                <a:solidFill>
                  <a:srgbClr val="FF0000"/>
                </a:solidFill>
                <a:latin typeface="Times New Roman" panose="02020603050405020304" pitchFamily="18" charset="0"/>
                <a:cs typeface="Times New Roman" panose="02020603050405020304" pitchFamily="18" charset="0"/>
              </a:rPr>
              <a:t>二倍以上</a:t>
            </a:r>
            <a:r>
              <a:rPr lang="zh-CN" altLang="zh-CN" sz="2800" kern="100" dirty="0" smtClean="0">
                <a:solidFill>
                  <a:srgbClr val="FF0000"/>
                </a:solidFill>
                <a:latin typeface="Times New Roman" panose="02020603050405020304" pitchFamily="18" charset="0"/>
                <a:cs typeface="Times New Roman" panose="02020603050405020304" pitchFamily="18" charset="0"/>
              </a:rPr>
              <a:t>五倍</a:t>
            </a:r>
            <a:r>
              <a:rPr lang="zh-CN" altLang="en-US" sz="2800" kern="100" dirty="0" smtClean="0">
                <a:solidFill>
                  <a:srgbClr val="FF0000"/>
                </a:solidFill>
                <a:latin typeface="Times New Roman" panose="02020603050405020304" pitchFamily="18" charset="0"/>
                <a:cs typeface="Times New Roman" panose="02020603050405020304" pitchFamily="18" charset="0"/>
              </a:rPr>
              <a:t>以下</a:t>
            </a:r>
            <a:r>
              <a:rPr lang="zh-CN" altLang="zh-CN" sz="2800" kern="100" dirty="0" smtClean="0">
                <a:latin typeface="Times New Roman" panose="02020603050405020304" pitchFamily="18" charset="0"/>
                <a:cs typeface="Times New Roman" panose="02020603050405020304" pitchFamily="18" charset="0"/>
              </a:rPr>
              <a:t>处以罚款</a:t>
            </a:r>
            <a:r>
              <a:rPr lang="zh-CN" altLang="en-US" sz="2800" kern="100" dirty="0" smtClean="0">
                <a:latin typeface="Times New Roman" panose="02020603050405020304" pitchFamily="18" charset="0"/>
                <a:cs typeface="Times New Roman" panose="02020603050405020304" pitchFamily="18" charset="0"/>
              </a:rPr>
              <a:t>，</a:t>
            </a:r>
            <a:r>
              <a:rPr lang="zh-CN" altLang="zh-CN" sz="2800" kern="100" dirty="0" smtClean="0">
                <a:latin typeface="Times New Roman" panose="02020603050405020304" pitchFamily="18" charset="0"/>
                <a:cs typeface="Times New Roman" panose="02020603050405020304" pitchFamily="18" charset="0"/>
              </a:rPr>
              <a:t>最高处罚额度可</a:t>
            </a:r>
            <a:r>
              <a:rPr lang="zh-CN" altLang="zh-CN" sz="2800" kern="100" dirty="0">
                <a:latin typeface="Times New Roman" panose="02020603050405020304" pitchFamily="18" charset="0"/>
                <a:cs typeface="Times New Roman" panose="02020603050405020304" pitchFamily="18" charset="0"/>
              </a:rPr>
              <a:t>达</a:t>
            </a:r>
            <a:r>
              <a:rPr lang="en-US" altLang="zh-CN" sz="2800" u="sng" kern="100" dirty="0">
                <a:solidFill>
                  <a:srgbClr val="FF0000"/>
                </a:solidFill>
                <a:latin typeface="Times New Roman" panose="02020603050405020304" pitchFamily="18" charset="0"/>
                <a:cs typeface="Times New Roman" panose="02020603050405020304" pitchFamily="18" charset="0"/>
              </a:rPr>
              <a:t>1</a:t>
            </a:r>
            <a:r>
              <a:rPr lang="zh-CN" altLang="zh-CN" sz="2800" u="sng" kern="100" dirty="0">
                <a:solidFill>
                  <a:srgbClr val="FF0000"/>
                </a:solidFill>
                <a:latin typeface="Times New Roman" panose="02020603050405020304" pitchFamily="18" charset="0"/>
                <a:cs typeface="Times New Roman" panose="02020603050405020304" pitchFamily="18" charset="0"/>
              </a:rPr>
              <a:t>亿</a:t>
            </a:r>
            <a:r>
              <a:rPr lang="zh-CN" altLang="zh-CN" sz="2800" kern="100" dirty="0">
                <a:latin typeface="Times New Roman" panose="02020603050405020304" pitchFamily="18" charset="0"/>
                <a:cs typeface="Times New Roman" panose="02020603050405020304" pitchFamily="18" charset="0"/>
              </a:rPr>
              <a:t>元。</a:t>
            </a:r>
            <a:endParaRPr lang="zh-CN" altLang="zh-CN" sz="2800" kern="100" dirty="0">
              <a:latin typeface="Times New Roman" panose="02020603050405020304" pitchFamily="18" charset="0"/>
              <a:cs typeface="Times New Roman" panose="02020603050405020304" pitchFamily="18" charset="0"/>
            </a:endParaRPr>
          </a:p>
          <a:p>
            <a:pPr indent="406400" algn="just">
              <a:spcAft>
                <a:spcPts val="0"/>
              </a:spcAft>
            </a:pP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如</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仿宋_GBK" panose="03000509000000000000" pitchFamily="65" charset="-122"/>
                <a:cs typeface="Times New Roman" panose="02020603050405020304" pitchFamily="18" charset="0"/>
              </a:rPr>
              <a:t>新《安法》第一百一十四条：</a:t>
            </a:r>
            <a:r>
              <a:rPr lang="en-US"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发生生产安全事故，对负有责任的生产经营单位除要求其依法承担相应的赔偿等责任外，由应急管理部门依照下列规定处以罚款</a:t>
            </a:r>
            <a:r>
              <a:rPr lang="en-US"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2800" kern="100" dirty="0">
                <a:latin typeface="方正楷体_GBK" panose="03000509000000000000" pitchFamily="65" charset="-122"/>
                <a:ea typeface="方正楷体_GBK" panose="03000509000000000000" pitchFamily="65" charset="-122"/>
                <a:cs typeface="Times New Roman" panose="02020603050405020304" pitchFamily="18" charset="0"/>
              </a:rPr>
              <a:t>，（四）发生特别重大事故的，处一千万元以上</a:t>
            </a:r>
            <a:r>
              <a:rPr lang="zh-CN" altLang="zh-CN" sz="2800" u="sng" kern="100" dirty="0">
                <a:solidFill>
                  <a:srgbClr val="FF0000"/>
                </a:solidFill>
                <a:latin typeface="方正楷体_GBK" panose="03000509000000000000" pitchFamily="65" charset="-122"/>
                <a:ea typeface="方正楷体_GBK" panose="03000509000000000000" pitchFamily="65" charset="-122"/>
                <a:cs typeface="Times New Roman" panose="02020603050405020304" pitchFamily="18" charset="0"/>
              </a:rPr>
              <a:t>二千万元</a:t>
            </a:r>
            <a:r>
              <a:rPr lang="zh-CN" altLang="zh-CN" sz="2800" kern="100" dirty="0">
                <a:latin typeface="方正楷体_GBK" panose="03000509000000000000" pitchFamily="65" charset="-122"/>
                <a:ea typeface="方正楷体_GBK" panose="03000509000000000000" pitchFamily="65" charset="-122"/>
                <a:cs typeface="Times New Roman" panose="02020603050405020304" pitchFamily="18" charset="0"/>
              </a:rPr>
              <a:t>以下的罚款</a:t>
            </a:r>
            <a:r>
              <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a:t>
            </a:r>
            <a:endPar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endParaRPr>
          </a:p>
          <a:p>
            <a:pPr indent="406400" algn="just">
              <a:spcAft>
                <a:spcPts val="0"/>
              </a:spcAft>
            </a:pPr>
            <a:r>
              <a:rPr lang="en-US"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2800" kern="100" dirty="0" smtClean="0">
                <a:latin typeface="方正仿宋_GBK" panose="03000509000000000000" pitchFamily="65" charset="-122"/>
                <a:ea typeface="方正仿宋_GBK" panose="03000509000000000000" pitchFamily="65" charset="-122"/>
                <a:cs typeface="Times New Roman" panose="02020603050405020304" pitchFamily="18" charset="0"/>
              </a:rPr>
              <a:t>发生</a:t>
            </a:r>
            <a:r>
              <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生产安全事故，情节特别严重、影响特别恶劣的，应急管理部门可以按照前款罚款数额的</a:t>
            </a:r>
            <a:r>
              <a:rPr lang="zh-CN" altLang="zh-CN" sz="2800" u="sng" kern="100" dirty="0">
                <a:solidFill>
                  <a:srgbClr val="FF0000"/>
                </a:solidFill>
                <a:latin typeface="方正楷体_GBK" panose="03000509000000000000" pitchFamily="65" charset="-122"/>
                <a:ea typeface="方正楷体_GBK" panose="03000509000000000000" pitchFamily="65" charset="-122"/>
                <a:cs typeface="Times New Roman" panose="02020603050405020304" pitchFamily="18" charset="0"/>
              </a:rPr>
              <a:t>二倍以上五倍</a:t>
            </a:r>
            <a:r>
              <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以下对负有责任的生产经营单位处以罚款。</a:t>
            </a:r>
            <a:r>
              <a:rPr lang="en-US"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a:t>
            </a:r>
            <a:endPar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0"/>
            <a:ext cx="12017829" cy="6555641"/>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三）加重对直接责任人员的行政处罚。</a:t>
            </a:r>
            <a:endParaRPr lang="zh-CN" altLang="zh-CN" sz="3200" kern="100" dirty="0">
              <a:latin typeface="Calibri" panose="020F0502020204030204" pitchFamily="34" charset="0"/>
              <a:cs typeface="Times New Roman" panose="02020603050405020304" pitchFamily="18" charset="0"/>
            </a:endParaRPr>
          </a:p>
          <a:p>
            <a:pPr indent="406400" algn="just">
              <a:spcAft>
                <a:spcPts val="0"/>
              </a:spcAft>
            </a:pPr>
            <a:r>
              <a:rPr lang="en-US" altLang="zh-CN" sz="2800" kern="100" dirty="0" smtClean="0">
                <a:latin typeface="+mn-ea"/>
                <a:cs typeface="Times New Roman" panose="02020603050405020304" pitchFamily="18" charset="0"/>
              </a:rPr>
              <a:t>  </a:t>
            </a:r>
            <a:r>
              <a:rPr lang="zh-CN" altLang="zh-CN" sz="2800" kern="100" dirty="0" smtClean="0">
                <a:latin typeface="+mn-ea"/>
                <a:cs typeface="Times New Roman" panose="02020603050405020304" pitchFamily="18" charset="0"/>
              </a:rPr>
              <a:t>新</a:t>
            </a:r>
            <a:r>
              <a:rPr lang="zh-CN" altLang="zh-CN" sz="2800" kern="100" dirty="0">
                <a:latin typeface="+mn-ea"/>
                <a:cs typeface="Times New Roman" panose="02020603050405020304" pitchFamily="18" charset="0"/>
              </a:rPr>
              <a:t>《安法》在原有处罚基础上，增加了多处对直接责任人员的处罚，体现出</a:t>
            </a:r>
            <a:r>
              <a:rPr lang="en-US" altLang="zh-CN" sz="2800" kern="100" dirty="0">
                <a:latin typeface="+mn-ea"/>
                <a:cs typeface="Times New Roman" panose="02020603050405020304" pitchFamily="18" charset="0"/>
              </a:rPr>
              <a:t>“</a:t>
            </a:r>
            <a:r>
              <a:rPr lang="zh-CN" altLang="zh-CN" sz="2800" kern="100" dirty="0">
                <a:latin typeface="+mn-ea"/>
                <a:cs typeface="Times New Roman" panose="02020603050405020304" pitchFamily="18" charset="0"/>
              </a:rPr>
              <a:t>权责一致</a:t>
            </a:r>
            <a:r>
              <a:rPr lang="en-US" altLang="zh-CN" sz="2800" kern="100" dirty="0">
                <a:latin typeface="+mn-ea"/>
                <a:cs typeface="Times New Roman" panose="02020603050405020304" pitchFamily="18" charset="0"/>
              </a:rPr>
              <a:t>”</a:t>
            </a:r>
            <a:r>
              <a:rPr lang="zh-CN" altLang="zh-CN" sz="2800" kern="100" dirty="0">
                <a:latin typeface="+mn-ea"/>
                <a:cs typeface="Times New Roman" panose="02020603050405020304" pitchFamily="18" charset="0"/>
              </a:rPr>
              <a:t>的要求。如：</a:t>
            </a:r>
            <a:endParaRPr lang="zh-CN" altLang="zh-CN" sz="2800" kern="100" dirty="0">
              <a:latin typeface="+mn-ea"/>
              <a:cs typeface="Times New Roman" panose="02020603050405020304" pitchFamily="18" charset="0"/>
            </a:endParaRPr>
          </a:p>
          <a:p>
            <a:pPr indent="406400" algn="just">
              <a:spcAft>
                <a:spcPts val="0"/>
              </a:spcAft>
            </a:pPr>
            <a:r>
              <a:rPr lang="en-US" altLang="zh-CN" sz="2800" kern="100" dirty="0">
                <a:latin typeface="+mn-ea"/>
                <a:cs typeface="Times New Roman" panose="02020603050405020304" pitchFamily="18" charset="0"/>
              </a:rPr>
              <a:t> </a:t>
            </a:r>
            <a:r>
              <a:rPr lang="en-US" altLang="zh-CN" sz="2800" kern="100" dirty="0" smtClean="0">
                <a:latin typeface="+mn-ea"/>
                <a:cs typeface="Times New Roman" panose="02020603050405020304" pitchFamily="18" charset="0"/>
              </a:rPr>
              <a:t> </a:t>
            </a:r>
            <a:r>
              <a:rPr lang="en-US" altLang="zh-CN" sz="2800" kern="100" dirty="0" smtClean="0">
                <a:latin typeface="Times New Roman" panose="02020603050405020304" pitchFamily="18" charset="0"/>
                <a:cs typeface="Times New Roman" panose="02020603050405020304" pitchFamily="18" charset="0"/>
              </a:rPr>
              <a:t>1.</a:t>
            </a:r>
            <a:r>
              <a:rPr lang="zh-CN" altLang="zh-CN" sz="2800" kern="100" dirty="0" smtClean="0">
                <a:latin typeface="Times New Roman" panose="02020603050405020304" pitchFamily="18" charset="0"/>
                <a:cs typeface="Times New Roman" panose="02020603050405020304" pitchFamily="18" charset="0"/>
              </a:rPr>
              <a:t>新</a:t>
            </a:r>
            <a:r>
              <a:rPr lang="zh-CN" altLang="zh-CN" sz="2800" kern="100" dirty="0">
                <a:latin typeface="Times New Roman" panose="02020603050405020304" pitchFamily="18" charset="0"/>
                <a:cs typeface="Times New Roman" panose="02020603050405020304" pitchFamily="18" charset="0"/>
              </a:rPr>
              <a:t>《安法》第九十二条新增第三款</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对有前款违法行为的机构</a:t>
            </a:r>
            <a:r>
              <a:rPr lang="zh-CN" altLang="zh-CN" sz="2800" u="sng" kern="100" dirty="0">
                <a:latin typeface="方正楷体_GBK" panose="03000509000000000000" pitchFamily="65" charset="-122"/>
                <a:ea typeface="方正楷体_GBK" panose="03000509000000000000" pitchFamily="65" charset="-122"/>
                <a:cs typeface="Times New Roman" panose="02020603050405020304" pitchFamily="18" charset="0"/>
              </a:rPr>
              <a:t>及其直接责任人员</a:t>
            </a:r>
            <a:r>
              <a:rPr lang="zh-CN" altLang="zh-CN" sz="2800" kern="100" dirty="0">
                <a:latin typeface="Times New Roman" panose="02020603050405020304" pitchFamily="18" charset="0"/>
                <a:cs typeface="Times New Roman" panose="02020603050405020304" pitchFamily="18" charset="0"/>
              </a:rPr>
              <a:t>，吊销其相应资质和资格，五年内不得从事安全评价、认证、检测、检验等工作；情节严重的，实行终身行业和职业禁入。</a:t>
            </a:r>
            <a:r>
              <a:rPr lang="en-US" altLang="zh-CN" sz="2800" kern="100" dirty="0">
                <a:latin typeface="Times New Roman" panose="02020603050405020304" pitchFamily="18" charset="0"/>
                <a:cs typeface="Times New Roman" panose="02020603050405020304" pitchFamily="18" charset="0"/>
              </a:rPr>
              <a:t>” </a:t>
            </a:r>
            <a:endParaRPr lang="zh-CN" altLang="zh-CN" sz="2800" kern="100" dirty="0">
              <a:latin typeface="Times New Roman" panose="02020603050405020304" pitchFamily="18" charset="0"/>
              <a:cs typeface="Times New Roman" panose="02020603050405020304" pitchFamily="18" charset="0"/>
            </a:endParaRPr>
          </a:p>
          <a:p>
            <a:pPr indent="406400" algn="just">
              <a:spcAft>
                <a:spcPts val="0"/>
              </a:spcAft>
            </a:pPr>
            <a:r>
              <a:rPr lang="en-US" altLang="zh-CN" sz="2800" kern="100" dirty="0" smtClean="0">
                <a:latin typeface="Times New Roman" panose="02020603050405020304" pitchFamily="18" charset="0"/>
                <a:cs typeface="Times New Roman" panose="02020603050405020304" pitchFamily="18" charset="0"/>
              </a:rPr>
              <a:t>   2.</a:t>
            </a:r>
            <a:r>
              <a:rPr lang="zh-CN" altLang="zh-CN" sz="2800" kern="100" dirty="0" smtClean="0">
                <a:latin typeface="Times New Roman" panose="02020603050405020304" pitchFamily="18" charset="0"/>
                <a:cs typeface="Times New Roman" panose="02020603050405020304" pitchFamily="18" charset="0"/>
              </a:rPr>
              <a:t>新</a:t>
            </a:r>
            <a:r>
              <a:rPr lang="zh-CN" altLang="zh-CN" sz="2800" kern="100" dirty="0">
                <a:latin typeface="Times New Roman" panose="02020603050405020304" pitchFamily="18" charset="0"/>
                <a:cs typeface="Times New Roman" panose="02020603050405020304" pitchFamily="18" charset="0"/>
              </a:rPr>
              <a:t>《安法》第九十六条新增</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生产经营单位的</a:t>
            </a:r>
            <a:r>
              <a:rPr lang="zh-CN" altLang="zh-CN" sz="2800" u="sng" kern="100" dirty="0">
                <a:latin typeface="方正楷体_GBK" panose="03000509000000000000" pitchFamily="65" charset="-122"/>
                <a:ea typeface="方正楷体_GBK" panose="03000509000000000000" pitchFamily="65" charset="-122"/>
                <a:cs typeface="Times New Roman" panose="02020603050405020304" pitchFamily="18" charset="0"/>
              </a:rPr>
              <a:t>其他负责人</a:t>
            </a:r>
            <a:r>
              <a:rPr lang="zh-CN" altLang="zh-CN" sz="2800" kern="100" dirty="0">
                <a:latin typeface="Times New Roman" panose="02020603050405020304" pitchFamily="18" charset="0"/>
                <a:cs typeface="Times New Roman" panose="02020603050405020304" pitchFamily="18" charset="0"/>
              </a:rPr>
              <a:t>和安全生产管理人员未履行本法规定的安全生产管理职责的，责令限期改正，处一万元以上三万元以下的罚款；导致发生生产安全事故的，暂停或者吊销其与安全生产有关的资格，并处上一年年收入百分之二十以上百分之五十以下的罚款；构成犯罪的，依照刑法有关规定追究刑事责任。</a:t>
            </a:r>
            <a:r>
              <a:rPr lang="en-US" altLang="zh-CN" sz="2800" kern="100" dirty="0">
                <a:latin typeface="Times New Roman" panose="02020603050405020304" pitchFamily="18" charset="0"/>
                <a:cs typeface="Times New Roman" panose="02020603050405020304" pitchFamily="18" charset="0"/>
              </a:rPr>
              <a:t>”</a:t>
            </a:r>
            <a:endParaRPr lang="zh-CN" altLang="zh-CN" sz="2800" kern="1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3.</a:t>
            </a:r>
            <a:r>
              <a:rPr lang="zh-CN" altLang="zh-CN" sz="2800" dirty="0" smtClean="0">
                <a:latin typeface="+mn-ea"/>
                <a:cs typeface="Times New Roman" panose="02020603050405020304" pitchFamily="18" charset="0"/>
              </a:rPr>
              <a:t>新</a:t>
            </a:r>
            <a:r>
              <a:rPr lang="zh-CN" altLang="zh-CN" sz="2800" dirty="0">
                <a:latin typeface="+mn-ea"/>
                <a:cs typeface="Times New Roman" panose="02020603050405020304" pitchFamily="18" charset="0"/>
              </a:rPr>
              <a:t>《安法》第九十八条新增</a:t>
            </a:r>
            <a:r>
              <a:rPr lang="en-US" altLang="zh-CN" sz="2800" dirty="0">
                <a:latin typeface="+mn-ea"/>
              </a:rPr>
              <a:t>“</a:t>
            </a:r>
            <a:r>
              <a:rPr lang="zh-CN" altLang="zh-CN" sz="2800" dirty="0">
                <a:latin typeface="+mn-ea"/>
                <a:cs typeface="Times New Roman" panose="02020603050405020304" pitchFamily="18" charset="0"/>
              </a:rPr>
              <a:t>生产经营单位有下列行为之一的，责令停止建设或者停产停业整顿，限期改正，并处十万元以上五十万元以下的罚款，对</a:t>
            </a:r>
            <a:r>
              <a:rPr lang="zh-CN" altLang="zh-CN" sz="2800" u="sng" kern="100" dirty="0">
                <a:latin typeface="方正楷体_GBK" panose="03000509000000000000" pitchFamily="65" charset="-122"/>
                <a:ea typeface="方正楷体_GBK" panose="03000509000000000000" pitchFamily="65" charset="-122"/>
                <a:cs typeface="Times New Roman" panose="02020603050405020304" pitchFamily="18" charset="0"/>
              </a:rPr>
              <a:t>其直接负责的主管人员和其他直接责任人员</a:t>
            </a:r>
            <a:r>
              <a:rPr lang="zh-CN" altLang="zh-CN" sz="2800" dirty="0">
                <a:latin typeface="+mn-ea"/>
                <a:cs typeface="Times New Roman" panose="02020603050405020304" pitchFamily="18" charset="0"/>
              </a:rPr>
              <a:t>处二万元以上五万元以下的罚款；</a:t>
            </a:r>
            <a:r>
              <a:rPr lang="en-US" altLang="zh-CN" sz="2800" dirty="0">
                <a:latin typeface="+mn-ea"/>
              </a:rPr>
              <a:t>…”</a:t>
            </a:r>
            <a:endParaRPr lang="zh-CN" altLang="en-US" sz="2800" dirty="0">
              <a:latin typeface="+mn-ea"/>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8856" y="174171"/>
            <a:ext cx="11908971" cy="6555641"/>
          </a:xfrm>
          <a:prstGeom prst="rect">
            <a:avLst/>
          </a:prstGeom>
        </p:spPr>
        <p:txBody>
          <a:bodyPr wrap="square">
            <a:spAutoFit/>
          </a:bodyPr>
          <a:lstStyle/>
          <a:p>
            <a:pPr indent="406400" algn="just">
              <a:spcAft>
                <a:spcPts val="0"/>
              </a:spcAft>
            </a:pPr>
            <a:r>
              <a:rPr lang="en-US"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   4.</a:t>
            </a:r>
            <a:r>
              <a:rPr lang="zh-CN" altLang="zh-CN" sz="2800" kern="100" dirty="0" smtClean="0">
                <a:latin typeface="Times New Roman" panose="02020603050405020304" pitchFamily="18" charset="0"/>
                <a:cs typeface="Times New Roman" panose="02020603050405020304" pitchFamily="18" charset="0"/>
              </a:rPr>
              <a:t>新</a:t>
            </a:r>
            <a:r>
              <a:rPr lang="zh-CN" altLang="zh-CN" sz="2800" kern="100" dirty="0">
                <a:latin typeface="Times New Roman" panose="02020603050405020304" pitchFamily="18" charset="0"/>
                <a:cs typeface="Times New Roman" panose="02020603050405020304" pitchFamily="18" charset="0"/>
              </a:rPr>
              <a:t>《安法》第一百零三条新增第三款</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矿山、金属冶炼建设项目和用于生产、储存、装卸危险物品的建设项目的施工单位未按照规定对施工项目进行安全管理的，责令限期改正，处十万元以下的罚款，对其</a:t>
            </a:r>
            <a:r>
              <a:rPr lang="zh-CN" altLang="zh-CN" sz="2800" u="sng" kern="100" dirty="0">
                <a:latin typeface="方正楷体_GBK" panose="03000509000000000000" pitchFamily="65" charset="-122"/>
                <a:ea typeface="方正楷体_GBK" panose="03000509000000000000" pitchFamily="65" charset="-122"/>
                <a:cs typeface="Times New Roman" panose="02020603050405020304" pitchFamily="18" charset="0"/>
              </a:rPr>
              <a:t>直接负责的主管人员和其他直接责任人员</a:t>
            </a:r>
            <a:r>
              <a:rPr lang="zh-CN" altLang="zh-CN" sz="2800" kern="100" dirty="0">
                <a:latin typeface="Times New Roman" panose="02020603050405020304" pitchFamily="18" charset="0"/>
                <a:cs typeface="Times New Roman" panose="02020603050405020304" pitchFamily="18" charset="0"/>
              </a:rPr>
              <a:t>处二万元以下的罚款；逾期未改正的，责令停产停业整顿。以上施工单位倒卖、出租、出借、挂靠或者以其他形式非法转让施工资质的，责令停产停业整顿，吊销资质证书，没收违法所得；违法所得十万元以上的，并处违法所得二倍以上五倍以下的罚款，没有违法所得或者违法所得不足十万元的，单处或者并处十万元以上二十万元以下的罚款；对其</a:t>
            </a:r>
            <a:r>
              <a:rPr lang="zh-CN" altLang="zh-CN" sz="2800" u="sng" kern="100" dirty="0">
                <a:latin typeface="方正楷体_GBK" panose="03000509000000000000" pitchFamily="65" charset="-122"/>
                <a:ea typeface="方正楷体_GBK" panose="03000509000000000000" pitchFamily="65" charset="-122"/>
                <a:cs typeface="Times New Roman" panose="02020603050405020304" pitchFamily="18" charset="0"/>
              </a:rPr>
              <a:t>直接负责的主管人员和其他直接责任人员</a:t>
            </a:r>
            <a:r>
              <a:rPr lang="zh-CN" altLang="zh-CN" sz="2800" kern="100" dirty="0">
                <a:latin typeface="Times New Roman" panose="02020603050405020304" pitchFamily="18" charset="0"/>
                <a:cs typeface="Times New Roman" panose="02020603050405020304" pitchFamily="18" charset="0"/>
              </a:rPr>
              <a:t>处五万元以上十万元以下的罚款；构成犯罪的，依照刑法有关规定追究刑事责任。</a:t>
            </a:r>
            <a:r>
              <a:rPr lang="en-US" altLang="zh-CN" sz="2800" kern="100" dirty="0">
                <a:latin typeface="Times New Roman" panose="02020603050405020304" pitchFamily="18" charset="0"/>
                <a:cs typeface="Times New Roman" panose="02020603050405020304" pitchFamily="18" charset="0"/>
              </a:rPr>
              <a:t>”</a:t>
            </a:r>
            <a:endParaRPr lang="zh-CN" altLang="zh-CN" sz="2800" kern="100" dirty="0">
              <a:latin typeface="Times New Roman" panose="02020603050405020304" pitchFamily="18" charset="0"/>
              <a:cs typeface="Times New Roman" panose="02020603050405020304" pitchFamily="18" charset="0"/>
            </a:endParaRPr>
          </a:p>
          <a:p>
            <a:pPr indent="406400" algn="just">
              <a:spcAft>
                <a:spcPts val="0"/>
              </a:spcAft>
            </a:pPr>
            <a:r>
              <a:rPr lang="en-US" altLang="zh-CN" sz="2800" kern="100" dirty="0" smtClean="0">
                <a:latin typeface="Times New Roman" panose="02020603050405020304" pitchFamily="18" charset="0"/>
                <a:cs typeface="Times New Roman" panose="02020603050405020304" pitchFamily="18" charset="0"/>
              </a:rPr>
              <a:t>   5.</a:t>
            </a:r>
            <a:r>
              <a:rPr lang="zh-CN" altLang="zh-CN" sz="2800" kern="100" dirty="0" smtClean="0">
                <a:latin typeface="Times New Roman" panose="02020603050405020304" pitchFamily="18" charset="0"/>
                <a:cs typeface="Times New Roman" panose="02020603050405020304" pitchFamily="18" charset="0"/>
              </a:rPr>
              <a:t>新</a:t>
            </a:r>
            <a:r>
              <a:rPr lang="zh-CN" altLang="zh-CN" sz="2800" kern="100" dirty="0">
                <a:latin typeface="+mn-ea"/>
                <a:cs typeface="Times New Roman" panose="02020603050405020304" pitchFamily="18" charset="0"/>
              </a:rPr>
              <a:t>《安法》第一百零一十三条新增</a:t>
            </a:r>
            <a:r>
              <a:rPr lang="en-US" altLang="zh-CN" sz="2800" kern="100" dirty="0">
                <a:latin typeface="+mn-ea"/>
                <a:cs typeface="Times New Roman" panose="02020603050405020304" pitchFamily="18" charset="0"/>
              </a:rPr>
              <a:t>“</a:t>
            </a:r>
            <a:r>
              <a:rPr lang="zh-CN" altLang="zh-CN" sz="2800" kern="100" dirty="0">
                <a:latin typeface="+mn-ea"/>
                <a:cs typeface="Times New Roman" panose="02020603050405020304" pitchFamily="18" charset="0"/>
              </a:rPr>
              <a:t>生产经营单位存在下列情形之一的，负有安全生产监督管理职责的部门应当提请地方人民政府予以关闭，有关部门应当依法吊销其有关证照。</a:t>
            </a:r>
            <a:r>
              <a:rPr lang="zh-CN" altLang="zh-CN" sz="2800" u="sng" kern="100" dirty="0">
                <a:latin typeface="方正楷体_GBK" panose="03000509000000000000" pitchFamily="65" charset="-122"/>
                <a:ea typeface="方正楷体_GBK" panose="03000509000000000000" pitchFamily="65" charset="-122"/>
                <a:cs typeface="Times New Roman" panose="02020603050405020304" pitchFamily="18" charset="0"/>
              </a:rPr>
              <a:t>生产经营单位主要负责人</a:t>
            </a:r>
            <a:r>
              <a:rPr lang="zh-CN" altLang="zh-CN" sz="2800" kern="100" dirty="0">
                <a:latin typeface="+mn-ea"/>
                <a:cs typeface="Times New Roman" panose="02020603050405020304" pitchFamily="18" charset="0"/>
              </a:rPr>
              <a:t>五年内不得担任任何生产经营单位的主要负责人；情节严重的，终身不得担任本行业生产经营单位的主要负责人：</a:t>
            </a:r>
            <a:r>
              <a:rPr lang="en-US" altLang="zh-CN" sz="2800" kern="100" dirty="0" smtClean="0">
                <a:latin typeface="+mn-ea"/>
                <a:cs typeface="Times New Roman" panose="02020603050405020304" pitchFamily="18" charset="0"/>
              </a:rPr>
              <a:t>…”</a:t>
            </a:r>
            <a:r>
              <a:rPr lang="zh-CN" altLang="en-US" sz="2800" kern="100" dirty="0">
                <a:latin typeface="+mn-ea"/>
                <a:cs typeface="Times New Roman" panose="02020603050405020304" pitchFamily="18" charset="0"/>
              </a:rPr>
              <a:t>。</a:t>
            </a:r>
            <a:endParaRPr lang="zh-CN" altLang="zh-CN" sz="2800" kern="100" dirty="0">
              <a:latin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7971" y="108857"/>
            <a:ext cx="12017829" cy="6617196"/>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四）新增</a:t>
            </a:r>
            <a:r>
              <a:rPr lang="en-US"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按日计罚</a:t>
            </a:r>
            <a:r>
              <a:rPr lang="en-US"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措施。</a:t>
            </a:r>
            <a:endParaRPr lang="zh-CN" altLang="zh-CN" sz="3200" kern="100" dirty="0">
              <a:latin typeface="Calibri" panose="020F0502020204030204" pitchFamily="34" charset="0"/>
              <a:cs typeface="Times New Roman" panose="02020603050405020304" pitchFamily="18" charset="0"/>
            </a:endParaRPr>
          </a:p>
          <a:p>
            <a:pPr indent="406400" algn="just">
              <a:spcAft>
                <a:spcPts val="0"/>
              </a:spcAft>
            </a:pPr>
            <a:r>
              <a:rPr lang="en-US" altLang="zh-CN" sz="2800" kern="100" dirty="0" smtClean="0">
                <a:latin typeface="+mn-ea"/>
                <a:cs typeface="Times New Roman" panose="02020603050405020304" pitchFamily="18" charset="0"/>
              </a:rPr>
              <a:t>  </a:t>
            </a:r>
            <a:r>
              <a:rPr lang="zh-CN" altLang="zh-CN" sz="2800" kern="100" dirty="0" smtClean="0">
                <a:latin typeface="方正仿宋_GBK" panose="03000509000000000000" pitchFamily="65" charset="-122"/>
                <a:ea typeface="方正仿宋_GBK" panose="03000509000000000000" pitchFamily="65" charset="-122"/>
                <a:cs typeface="Times New Roman" panose="02020603050405020304" pitchFamily="18" charset="0"/>
              </a:rPr>
              <a:t>针对</a:t>
            </a:r>
            <a:r>
              <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部分生产经营单位违法行为</a:t>
            </a:r>
            <a:r>
              <a:rPr lang="en-US"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屡禁不止、屡罚不改</a:t>
            </a:r>
            <a:r>
              <a:rPr lang="en-US"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的现象，借鉴环保</a:t>
            </a:r>
            <a:r>
              <a:rPr lang="zh-CN" altLang="zh-CN" sz="2800" kern="100" dirty="0" smtClean="0">
                <a:latin typeface="方正仿宋_GBK" panose="03000509000000000000" pitchFamily="65" charset="-122"/>
                <a:ea typeface="方正仿宋_GBK" panose="03000509000000000000" pitchFamily="65" charset="-122"/>
                <a:cs typeface="Times New Roman" panose="02020603050405020304" pitchFamily="18" charset="0"/>
              </a:rPr>
              <a:t>法律有关</a:t>
            </a:r>
            <a:r>
              <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规定，新《安法》增设了</a:t>
            </a:r>
            <a:r>
              <a:rPr lang="en-US"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按日计罚</a:t>
            </a:r>
            <a:r>
              <a:rPr lang="en-US"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rPr>
              <a:t>措施</a:t>
            </a:r>
            <a:r>
              <a:rPr lang="zh-CN" altLang="zh-CN" sz="2800" kern="100" dirty="0" smtClean="0">
                <a:latin typeface="方正仿宋_GBK" panose="03000509000000000000" pitchFamily="65" charset="-122"/>
                <a:ea typeface="方正仿宋_GBK" panose="03000509000000000000" pitchFamily="65" charset="-122"/>
                <a:cs typeface="Times New Roman" panose="02020603050405020304" pitchFamily="18" charset="0"/>
              </a:rPr>
              <a:t>。</a:t>
            </a:r>
            <a:endParaRPr lang="en-US" altLang="zh-CN" sz="2800" kern="100" dirty="0" smtClean="0">
              <a:latin typeface="方正仿宋_GBK" panose="03000509000000000000" pitchFamily="65" charset="-122"/>
              <a:ea typeface="方正仿宋_GBK" panose="03000509000000000000" pitchFamily="65" charset="-122"/>
              <a:cs typeface="Times New Roman" panose="02020603050405020304" pitchFamily="18" charset="0"/>
            </a:endParaRPr>
          </a:p>
          <a:p>
            <a:pPr indent="406400" algn="just">
              <a:spcAft>
                <a:spcPts val="0"/>
              </a:spcAft>
            </a:pPr>
            <a:r>
              <a:rPr lang="en-US" altLang="zh-CN" sz="2800" kern="100" dirty="0">
                <a:latin typeface="+mn-ea"/>
                <a:cs typeface="Times New Roman" panose="02020603050405020304" pitchFamily="18" charset="0"/>
              </a:rPr>
              <a:t> </a:t>
            </a:r>
            <a:r>
              <a:rPr lang="en-US" altLang="zh-CN" sz="2800" kern="100" dirty="0" smtClean="0">
                <a:latin typeface="+mn-ea"/>
                <a:cs typeface="Times New Roman" panose="02020603050405020304" pitchFamily="18" charset="0"/>
              </a:rPr>
              <a:t> </a:t>
            </a:r>
            <a:r>
              <a:rPr lang="zh-CN" altLang="zh-CN" sz="2800" kern="100" dirty="0" smtClean="0">
                <a:latin typeface="+mn-ea"/>
                <a:cs typeface="Times New Roman" panose="02020603050405020304" pitchFamily="18" charset="0"/>
              </a:rPr>
              <a:t>新</a:t>
            </a:r>
            <a:r>
              <a:rPr lang="zh-CN" altLang="zh-CN" sz="2800" kern="100" dirty="0">
                <a:latin typeface="+mn-ea"/>
                <a:cs typeface="Times New Roman" panose="02020603050405020304" pitchFamily="18" charset="0"/>
              </a:rPr>
              <a:t>《安法》第一百零一十二条是新增加的条款，为新增的第</a:t>
            </a:r>
            <a:r>
              <a:rPr lang="en-US" altLang="zh-CN" sz="2800" kern="100" dirty="0">
                <a:latin typeface="+mn-ea"/>
                <a:cs typeface="Times New Roman" panose="02020603050405020304" pitchFamily="18" charset="0"/>
              </a:rPr>
              <a:t>5</a:t>
            </a:r>
            <a:r>
              <a:rPr lang="zh-CN" altLang="zh-CN" sz="2800" kern="100" dirty="0">
                <a:latin typeface="+mn-ea"/>
                <a:cs typeface="Times New Roman" panose="02020603050405020304" pitchFamily="18" charset="0"/>
              </a:rPr>
              <a:t>条，其内容是</a:t>
            </a:r>
            <a:r>
              <a:rPr lang="en-US" altLang="zh-CN" sz="2800" u="sng" kern="100" dirty="0">
                <a:latin typeface="+mn-ea"/>
                <a:cs typeface="Times New Roman" panose="02020603050405020304" pitchFamily="18" charset="0"/>
              </a:rPr>
              <a:t>“</a:t>
            </a:r>
            <a:r>
              <a:rPr lang="zh-CN" altLang="zh-CN" sz="2800" u="sng" kern="100" dirty="0">
                <a:latin typeface="+mn-ea"/>
                <a:cs typeface="Times New Roman" panose="02020603050405020304" pitchFamily="18" charset="0"/>
              </a:rPr>
              <a:t>生产经营单位违反本法规定，被责令改正且受到罚款处罚，拒不改正的，负有安全生产监督管理职责的部门可以自作出责令改正之日的次日起，按照原处罚数额按日连续处罚。</a:t>
            </a:r>
            <a:r>
              <a:rPr lang="en-US" altLang="zh-CN" sz="2800" b="1" u="sng" kern="100" dirty="0">
                <a:latin typeface="+mn-ea"/>
                <a:cs typeface="Times New Roman" panose="02020603050405020304" pitchFamily="18" charset="0"/>
              </a:rPr>
              <a:t>”</a:t>
            </a:r>
            <a:endParaRPr lang="zh-CN" altLang="zh-CN" sz="2800" kern="100" dirty="0">
              <a:latin typeface="+mn-ea"/>
              <a:cs typeface="Times New Roman" panose="02020603050405020304" pitchFamily="18" charset="0"/>
            </a:endParaRPr>
          </a:p>
          <a:p>
            <a:pPr indent="408305" algn="just">
              <a:spcAft>
                <a:spcPts val="0"/>
              </a:spcAft>
            </a:pPr>
            <a:r>
              <a:rPr lang="en-US" altLang="zh-CN" sz="2800" b="1"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28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“按日计罚”是安全生产行政</a:t>
            </a:r>
            <a:r>
              <a:rPr lang="zh-CN" altLang="zh-CN" sz="28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处罚首次</a:t>
            </a:r>
            <a:r>
              <a:rPr lang="zh-CN" altLang="zh-CN" sz="28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提出，也是</a:t>
            </a:r>
            <a:r>
              <a:rPr lang="zh-CN" altLang="zh-CN" sz="28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新处罚</a:t>
            </a:r>
            <a:r>
              <a:rPr lang="zh-CN" altLang="zh-CN" sz="28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种类，执法处罚中必须严格依法实施，要</a:t>
            </a:r>
            <a:r>
              <a:rPr lang="zh-CN" altLang="zh-CN" sz="28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掌握</a:t>
            </a:r>
            <a:r>
              <a:rPr lang="zh-CN" altLang="en-US" sz="2800" dirty="0" smtClean="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好</a:t>
            </a:r>
            <a:r>
              <a:rPr lang="en-US" altLang="zh-CN" sz="2800" dirty="0" smtClean="0">
                <a:solidFill>
                  <a:srgbClr val="000000"/>
                </a:solidFill>
                <a:latin typeface="Times New Roman" panose="02020603050405020304" pitchFamily="18" charset="0"/>
                <a:ea typeface="方正仿宋_GBK" panose="03000509000000000000" pitchFamily="65" charset="-122"/>
              </a:rPr>
              <a:t>“</a:t>
            </a:r>
            <a:r>
              <a:rPr lang="zh-CN" altLang="zh-CN" sz="2800" b="1"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三个条件</a:t>
            </a:r>
            <a:r>
              <a:rPr lang="en-US" altLang="zh-CN" sz="2800" dirty="0">
                <a:solidFill>
                  <a:srgbClr val="000000"/>
                </a:solidFill>
                <a:latin typeface="Times New Roman" panose="02020603050405020304" pitchFamily="18" charset="0"/>
                <a:ea typeface="方正仿宋_GBK" panose="03000509000000000000" pitchFamily="65" charset="-122"/>
              </a:rPr>
              <a:t>”</a:t>
            </a:r>
            <a:r>
              <a:rPr lang="zh-CN" altLang="zh-CN" sz="28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和</a:t>
            </a:r>
            <a:r>
              <a:rPr lang="en-US" altLang="zh-CN" sz="2800" dirty="0">
                <a:solidFill>
                  <a:srgbClr val="000000"/>
                </a:solidFill>
                <a:latin typeface="Times New Roman" panose="02020603050405020304" pitchFamily="18" charset="0"/>
                <a:ea typeface="方正仿宋_GBK" panose="03000509000000000000" pitchFamily="65" charset="-122"/>
              </a:rPr>
              <a:t>“</a:t>
            </a:r>
            <a:r>
              <a:rPr lang="zh-CN" altLang="zh-CN" sz="2800" b="1"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三个要素</a:t>
            </a:r>
            <a:r>
              <a:rPr lang="en-US" altLang="zh-CN" sz="2800" dirty="0">
                <a:solidFill>
                  <a:srgbClr val="000000"/>
                </a:solidFill>
                <a:latin typeface="Times New Roman" panose="02020603050405020304" pitchFamily="18" charset="0"/>
                <a:ea typeface="方正仿宋_GBK" panose="03000509000000000000" pitchFamily="65" charset="-122"/>
              </a:rPr>
              <a:t>”</a:t>
            </a:r>
            <a:r>
              <a:rPr lang="zh-CN" altLang="zh-CN" sz="2800" dirty="0">
                <a:solidFill>
                  <a:srgbClr val="000000"/>
                </a:solidFill>
                <a:latin typeface="Times New Roman" panose="02020603050405020304" pitchFamily="18" charset="0"/>
                <a:ea typeface="方正仿宋_GBK" panose="03000509000000000000" pitchFamily="65" charset="-122"/>
                <a:cs typeface="Times New Roman" panose="02020603050405020304" pitchFamily="18" charset="0"/>
              </a:rPr>
              <a:t>。</a:t>
            </a:r>
            <a:endParaRPr lang="en-US" altLang="zh-CN" sz="2800" b="1" kern="100" dirty="0" smtClean="0">
              <a:latin typeface="Times New Roman" panose="02020603050405020304" pitchFamily="18" charset="0"/>
              <a:ea typeface="方正仿宋_GBK" panose="03000509000000000000" pitchFamily="65" charset="-122"/>
              <a:cs typeface="Times New Roman" panose="02020603050405020304" pitchFamily="18" charset="0"/>
            </a:endParaRPr>
          </a:p>
          <a:p>
            <a:pPr indent="408305" algn="just">
              <a:spcAft>
                <a:spcPts val="0"/>
              </a:spcAft>
            </a:pPr>
            <a:r>
              <a:rPr lang="en-US" altLang="zh-CN" sz="2800" b="1"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800" b="1" kern="100" dirty="0" smtClean="0">
                <a:latin typeface="Times New Roman" panose="02020603050405020304" pitchFamily="18" charset="0"/>
                <a:ea typeface="方正仿宋_GBK" panose="03000509000000000000" pitchFamily="65" charset="-122"/>
                <a:cs typeface="Times New Roman" panose="02020603050405020304" pitchFamily="18" charset="0"/>
              </a:rPr>
              <a:t>一是其</a:t>
            </a:r>
            <a:r>
              <a:rPr lang="zh-CN" altLang="zh-CN" sz="2800" b="1" kern="100" dirty="0" smtClean="0">
                <a:latin typeface="Times New Roman" panose="02020603050405020304" pitchFamily="18" charset="0"/>
                <a:ea typeface="方正仿宋_GBK" panose="03000509000000000000" pitchFamily="65" charset="-122"/>
                <a:cs typeface="Times New Roman" panose="02020603050405020304" pitchFamily="18" charset="0"/>
              </a:rPr>
              <a:t>适应</a:t>
            </a:r>
            <a:r>
              <a:rPr lang="zh-CN" altLang="zh-CN" sz="2800" b="1" kern="100" dirty="0">
                <a:latin typeface="Times New Roman" panose="02020603050405020304" pitchFamily="18" charset="0"/>
                <a:ea typeface="方正仿宋_GBK" panose="03000509000000000000" pitchFamily="65" charset="-122"/>
                <a:cs typeface="Times New Roman" panose="02020603050405020304" pitchFamily="18" charset="0"/>
              </a:rPr>
              <a:t>情形必须同时具备三个条件：一</a:t>
            </a:r>
            <a:r>
              <a:rPr lang="zh-CN" altLang="zh-CN" sz="2800" b="1" kern="100" dirty="0" smtClean="0">
                <a:latin typeface="Times New Roman" panose="02020603050405020304" pitchFamily="18" charset="0"/>
                <a:ea typeface="方正仿宋_GBK" panose="03000509000000000000" pitchFamily="65" charset="-122"/>
                <a:cs typeface="Times New Roman" panose="02020603050405020304" pitchFamily="18" charset="0"/>
              </a:rPr>
              <a:t>是</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违反</a:t>
            </a:r>
            <a:r>
              <a:rPr lang="zh-CN" altLang="zh-CN" sz="2800" kern="100" dirty="0">
                <a:latin typeface="Times New Roman" panose="02020603050405020304" pitchFamily="18" charset="0"/>
                <a:ea typeface="方正仿宋_GBK" panose="03000509000000000000" pitchFamily="65" charset="-122"/>
                <a:cs typeface="Times New Roman" panose="02020603050405020304" pitchFamily="18" charset="0"/>
              </a:rPr>
              <a:t>本法规定；</a:t>
            </a:r>
            <a:r>
              <a:rPr lang="zh-CN" altLang="zh-CN" sz="2800" b="1" kern="100" dirty="0">
                <a:latin typeface="Times New Roman" panose="02020603050405020304" pitchFamily="18" charset="0"/>
                <a:ea typeface="方正仿宋_GBK" panose="03000509000000000000" pitchFamily="65" charset="-122"/>
                <a:cs typeface="Times New Roman" panose="02020603050405020304" pitchFamily="18" charset="0"/>
              </a:rPr>
              <a:t>二</a:t>
            </a:r>
            <a:r>
              <a:rPr lang="zh-CN" altLang="zh-CN" sz="2800" b="1" kern="100" dirty="0" smtClean="0">
                <a:latin typeface="Times New Roman" panose="02020603050405020304" pitchFamily="18" charset="0"/>
                <a:ea typeface="方正仿宋_GBK" panose="03000509000000000000" pitchFamily="65" charset="-122"/>
                <a:cs typeface="Times New Roman" panose="02020603050405020304" pitchFamily="18" charset="0"/>
              </a:rPr>
              <a:t>是</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被</a:t>
            </a:r>
            <a:r>
              <a:rPr lang="zh-CN" altLang="zh-CN" sz="2800" kern="100" dirty="0">
                <a:latin typeface="Times New Roman" panose="02020603050405020304" pitchFamily="18" charset="0"/>
                <a:ea typeface="方正仿宋_GBK" panose="03000509000000000000" pitchFamily="65" charset="-122"/>
                <a:cs typeface="Times New Roman" panose="02020603050405020304" pitchFamily="18" charset="0"/>
              </a:rPr>
              <a:t>责令改正且受到罚款处罚；</a:t>
            </a:r>
            <a:r>
              <a:rPr lang="zh-CN" altLang="zh-CN" sz="2800" b="1" kern="100" dirty="0">
                <a:latin typeface="Times New Roman" panose="02020603050405020304" pitchFamily="18" charset="0"/>
                <a:ea typeface="方正仿宋_GBK" panose="03000509000000000000" pitchFamily="65" charset="-122"/>
                <a:cs typeface="Times New Roman" panose="02020603050405020304" pitchFamily="18" charset="0"/>
              </a:rPr>
              <a:t>三</a:t>
            </a:r>
            <a:r>
              <a:rPr lang="zh-CN" altLang="zh-CN" sz="2800" b="1" kern="100" dirty="0" smtClean="0">
                <a:latin typeface="Times New Roman" panose="02020603050405020304" pitchFamily="18" charset="0"/>
                <a:ea typeface="方正仿宋_GBK" panose="03000509000000000000" pitchFamily="65" charset="-122"/>
                <a:cs typeface="Times New Roman" panose="02020603050405020304" pitchFamily="18" charset="0"/>
              </a:rPr>
              <a:t>是</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拒不</a:t>
            </a:r>
            <a:r>
              <a:rPr lang="zh-CN" altLang="zh-CN" sz="2800" kern="100" dirty="0">
                <a:latin typeface="Times New Roman" panose="02020603050405020304" pitchFamily="18" charset="0"/>
                <a:ea typeface="方正仿宋_GBK" panose="03000509000000000000" pitchFamily="65" charset="-122"/>
                <a:cs typeface="Times New Roman" panose="02020603050405020304" pitchFamily="18" charset="0"/>
              </a:rPr>
              <a:t>改正的行为。</a:t>
            </a:r>
            <a:endParaRPr lang="zh-CN" altLang="zh-CN" sz="2800" kern="100" dirty="0">
              <a:latin typeface="Calibri" panose="020F0502020204030204" pitchFamily="34" charset="0"/>
              <a:cs typeface="Times New Roman" panose="02020603050405020304" pitchFamily="18" charset="0"/>
            </a:endParaRPr>
          </a:p>
          <a:p>
            <a:r>
              <a:rPr lang="en-US" altLang="zh-CN" sz="2800" b="1"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en-US" sz="2800" b="1" dirty="0" smtClean="0">
                <a:latin typeface="Times New Roman" panose="02020603050405020304" pitchFamily="18" charset="0"/>
                <a:ea typeface="方正仿宋_GBK" panose="03000509000000000000" pitchFamily="65" charset="-122"/>
                <a:cs typeface="Times New Roman" panose="02020603050405020304" pitchFamily="18" charset="0"/>
              </a:rPr>
              <a:t>二是</a:t>
            </a:r>
            <a:r>
              <a:rPr lang="zh-CN" altLang="zh-CN" sz="2800" b="1" dirty="0" smtClean="0">
                <a:latin typeface="Times New Roman" panose="02020603050405020304" pitchFamily="18" charset="0"/>
                <a:ea typeface="方正仿宋_GBK" panose="03000509000000000000" pitchFamily="65" charset="-122"/>
                <a:cs typeface="Times New Roman" panose="02020603050405020304" pitchFamily="18" charset="0"/>
              </a:rPr>
              <a:t>具体实施</a:t>
            </a:r>
            <a:r>
              <a:rPr lang="zh-CN" altLang="en-US" sz="2800" b="1" dirty="0" smtClean="0">
                <a:latin typeface="Times New Roman" panose="02020603050405020304" pitchFamily="18" charset="0"/>
                <a:ea typeface="方正仿宋_GBK" panose="03000509000000000000" pitchFamily="65" charset="-122"/>
                <a:cs typeface="Times New Roman" panose="02020603050405020304" pitchFamily="18" charset="0"/>
              </a:rPr>
              <a:t>中</a:t>
            </a:r>
            <a:r>
              <a:rPr lang="zh-CN" altLang="zh-CN" sz="2800" b="1" dirty="0" smtClean="0">
                <a:latin typeface="Times New Roman" panose="02020603050405020304" pitchFamily="18" charset="0"/>
                <a:ea typeface="方正仿宋_GBK" panose="03000509000000000000" pitchFamily="65" charset="-122"/>
                <a:cs typeface="Times New Roman" panose="02020603050405020304" pitchFamily="18" charset="0"/>
              </a:rPr>
              <a:t>需要</a:t>
            </a:r>
            <a:r>
              <a:rPr lang="zh-CN" altLang="zh-CN" sz="2800" b="1" dirty="0">
                <a:latin typeface="Times New Roman" panose="02020603050405020304" pitchFamily="18" charset="0"/>
                <a:ea typeface="方正仿宋_GBK" panose="03000509000000000000" pitchFamily="65" charset="-122"/>
                <a:cs typeface="Times New Roman" panose="02020603050405020304" pitchFamily="18" charset="0"/>
              </a:rPr>
              <a:t>掌握三个要素：一</a:t>
            </a:r>
            <a:r>
              <a:rPr lang="zh-CN" altLang="zh-CN" sz="2800" b="1" dirty="0" smtClean="0">
                <a:latin typeface="Times New Roman" panose="02020603050405020304" pitchFamily="18" charset="0"/>
                <a:ea typeface="方正仿宋_GBK" panose="03000509000000000000" pitchFamily="65" charset="-122"/>
                <a:cs typeface="Times New Roman" panose="02020603050405020304" pitchFamily="18" charset="0"/>
              </a:rPr>
              <a:t>是</a:t>
            </a:r>
            <a:r>
              <a:rPr lang="en-US" altLang="zh-CN" sz="2800" dirty="0" smtClean="0">
                <a:latin typeface="Times New Roman" panose="02020603050405020304" pitchFamily="18" charset="0"/>
                <a:ea typeface="方正仿宋_GBK" panose="03000509000000000000" pitchFamily="65" charset="-122"/>
              </a:rPr>
              <a:t> </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起始</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期限</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。规定</a:t>
            </a:r>
            <a:r>
              <a:rPr lang="en-US" altLang="zh-CN" sz="2800" u="sng" dirty="0">
                <a:latin typeface="Times New Roman" panose="02020603050405020304" pitchFamily="18" charset="0"/>
                <a:ea typeface="方正仿宋_GBK" panose="03000509000000000000" pitchFamily="65" charset="-122"/>
              </a:rPr>
              <a:t>“</a:t>
            </a:r>
            <a:r>
              <a:rPr lang="zh-CN" altLang="zh-CN" sz="2800" u="sng" dirty="0">
                <a:latin typeface="Times New Roman" panose="02020603050405020304" pitchFamily="18" charset="0"/>
                <a:ea typeface="方正仿宋_GBK" panose="03000509000000000000" pitchFamily="65" charset="-122"/>
                <a:cs typeface="Times New Roman" panose="02020603050405020304" pitchFamily="18" charset="0"/>
              </a:rPr>
              <a:t>自作出责令改正之日的次日起</a:t>
            </a:r>
            <a:r>
              <a:rPr lang="en-US" altLang="zh-CN" sz="2800" u="sng" dirty="0">
                <a:latin typeface="Times New Roman" panose="02020603050405020304" pitchFamily="18" charset="0"/>
                <a:ea typeface="方正仿宋_GBK" panose="03000509000000000000" pitchFamily="65" charset="-122"/>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为起始期限；</a:t>
            </a:r>
            <a:r>
              <a:rPr lang="zh-CN" altLang="zh-CN" sz="2800" b="1" dirty="0">
                <a:latin typeface="Times New Roman" panose="02020603050405020304" pitchFamily="18" charset="0"/>
                <a:ea typeface="方正仿宋_GBK" panose="03000509000000000000" pitchFamily="65" charset="-122"/>
                <a:cs typeface="Times New Roman" panose="02020603050405020304" pitchFamily="18" charset="0"/>
              </a:rPr>
              <a:t>二</a:t>
            </a:r>
            <a:r>
              <a:rPr lang="zh-CN" altLang="zh-CN" sz="2800" b="1" dirty="0" smtClean="0">
                <a:latin typeface="Times New Roman" panose="02020603050405020304" pitchFamily="18" charset="0"/>
                <a:ea typeface="方正仿宋_GBK" panose="03000509000000000000" pitchFamily="65" charset="-122"/>
                <a:cs typeface="Times New Roman" panose="02020603050405020304" pitchFamily="18" charset="0"/>
              </a:rPr>
              <a:t>是</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计算</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基数</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。规定</a:t>
            </a:r>
            <a:r>
              <a:rPr lang="en-US" altLang="zh-CN" sz="2800" u="sng" dirty="0">
                <a:latin typeface="Times New Roman" panose="02020603050405020304" pitchFamily="18" charset="0"/>
                <a:ea typeface="方正仿宋_GBK" panose="03000509000000000000" pitchFamily="65" charset="-122"/>
              </a:rPr>
              <a:t>“</a:t>
            </a:r>
            <a:r>
              <a:rPr lang="zh-CN" altLang="zh-CN" sz="2800" u="sng" dirty="0">
                <a:latin typeface="Times New Roman" panose="02020603050405020304" pitchFamily="18" charset="0"/>
                <a:ea typeface="方正仿宋_GBK" panose="03000509000000000000" pitchFamily="65" charset="-122"/>
                <a:cs typeface="Times New Roman" panose="02020603050405020304" pitchFamily="18" charset="0"/>
              </a:rPr>
              <a:t>按照原处罚数额按日连续处罚</a:t>
            </a:r>
            <a:r>
              <a:rPr lang="en-US" altLang="zh-CN" sz="2800" dirty="0">
                <a:latin typeface="Times New Roman" panose="02020603050405020304" pitchFamily="18" charset="0"/>
                <a:ea typeface="方正仿宋_GBK" panose="03000509000000000000" pitchFamily="65" charset="-122"/>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800" b="1" dirty="0">
                <a:latin typeface="Times New Roman" panose="02020603050405020304" pitchFamily="18" charset="0"/>
                <a:ea typeface="方正仿宋_GBK" panose="03000509000000000000" pitchFamily="65" charset="-122"/>
                <a:cs typeface="Times New Roman" panose="02020603050405020304" pitchFamily="18" charset="0"/>
              </a:rPr>
              <a:t>三</a:t>
            </a:r>
            <a:r>
              <a:rPr lang="zh-CN" altLang="zh-CN" sz="2800" b="1" dirty="0" smtClean="0">
                <a:latin typeface="Times New Roman" panose="02020603050405020304" pitchFamily="18" charset="0"/>
                <a:ea typeface="方正仿宋_GBK" panose="03000509000000000000" pitchFamily="65" charset="-122"/>
                <a:cs typeface="Times New Roman" panose="02020603050405020304" pitchFamily="18" charset="0"/>
              </a:rPr>
              <a:t>是</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计算</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方式</a:t>
            </a:r>
            <a:r>
              <a:rPr lang="zh-CN" altLang="zh-CN" sz="2800" b="1"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800" dirty="0" smtClean="0">
                <a:latin typeface="Times New Roman" panose="02020603050405020304" pitchFamily="18" charset="0"/>
                <a:ea typeface="方正仿宋_GBK" panose="03000509000000000000" pitchFamily="65" charset="-122"/>
                <a:cs typeface="Times New Roman" panose="02020603050405020304" pitchFamily="18" charset="0"/>
              </a:rPr>
              <a:t>是</a:t>
            </a:r>
            <a:r>
              <a:rPr lang="zh-CN" altLang="zh-CN" sz="2800" u="sng" dirty="0" smtClean="0">
                <a:latin typeface="Times New Roman" panose="02020603050405020304" pitchFamily="18" charset="0"/>
                <a:ea typeface="方正仿宋_GBK" panose="03000509000000000000" pitchFamily="65" charset="-122"/>
                <a:cs typeface="Times New Roman" panose="02020603050405020304" pitchFamily="18" charset="0"/>
              </a:rPr>
              <a:t>按照原处罚数额按</a:t>
            </a:r>
            <a:r>
              <a:rPr lang="zh-CN" altLang="zh-CN" sz="2800" u="sng" dirty="0">
                <a:latin typeface="Times New Roman" panose="02020603050405020304" pitchFamily="18" charset="0"/>
                <a:ea typeface="方正仿宋_GBK" panose="03000509000000000000" pitchFamily="65" charset="-122"/>
                <a:cs typeface="Times New Roman" panose="02020603050405020304" pitchFamily="18" charset="0"/>
              </a:rPr>
              <a:t>日连续计算</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，并非按日倍增计算或其他方式计算。</a:t>
            </a:r>
            <a:endParaRPr lang="zh-CN" altLang="en-US"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087" y="56138"/>
            <a:ext cx="11941628" cy="6555641"/>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五）新增对严重违法行为提请关闭的严厉措施。</a:t>
            </a:r>
            <a:endParaRPr lang="zh-CN" altLang="zh-CN" sz="3200" kern="100" dirty="0">
              <a:latin typeface="Calibri" panose="020F0502020204030204" pitchFamily="34" charset="0"/>
              <a:cs typeface="Times New Roman" panose="02020603050405020304" pitchFamily="18" charset="0"/>
            </a:endParaRPr>
          </a:p>
          <a:p>
            <a:pPr indent="406400" algn="just">
              <a:spcAft>
                <a:spcPts val="0"/>
              </a:spcAft>
            </a:pPr>
            <a:r>
              <a:rPr lang="en-US" altLang="zh-CN" sz="2400" kern="100" dirty="0" smtClean="0">
                <a:latin typeface="+mn-ea"/>
                <a:cs typeface="Times New Roman" panose="02020603050405020304" pitchFamily="18" charset="0"/>
              </a:rPr>
              <a:t>  </a:t>
            </a:r>
            <a:r>
              <a:rPr lang="zh-CN" altLang="zh-CN" sz="2800" kern="100" dirty="0" smtClean="0">
                <a:latin typeface="+mn-ea"/>
                <a:cs typeface="Times New Roman" panose="02020603050405020304" pitchFamily="18" charset="0"/>
              </a:rPr>
              <a:t>新《安法》第一百一十三条</a:t>
            </a:r>
            <a:r>
              <a:rPr lang="en-US" altLang="zh-CN" sz="2800" kern="100" dirty="0" smtClean="0">
                <a:latin typeface="+mn-ea"/>
                <a:cs typeface="Times New Roman" panose="02020603050405020304" pitchFamily="18" charset="0"/>
              </a:rPr>
              <a:t>“</a:t>
            </a:r>
            <a:r>
              <a:rPr lang="zh-CN" altLang="zh-CN" sz="2800" u="sng" kern="100" dirty="0" smtClean="0">
                <a:latin typeface="+mn-ea"/>
                <a:cs typeface="Times New Roman" panose="02020603050405020304" pitchFamily="18" charset="0"/>
              </a:rPr>
              <a:t>生产经营单位存在下列情形之一的，</a:t>
            </a:r>
            <a:r>
              <a:rPr lang="zh-CN" altLang="zh-CN" sz="2800" kern="100" dirty="0" smtClean="0">
                <a:latin typeface="+mn-ea"/>
                <a:cs typeface="Times New Roman" panose="02020603050405020304" pitchFamily="18" charset="0"/>
              </a:rPr>
              <a:t>负有安全生产监督管理职责的部门应当</a:t>
            </a:r>
            <a:r>
              <a:rPr lang="zh-CN" altLang="zh-CN" sz="2800" u="sng" kern="100" dirty="0" smtClean="0">
                <a:latin typeface="+mn-ea"/>
                <a:cs typeface="Times New Roman" panose="02020603050405020304" pitchFamily="18" charset="0"/>
              </a:rPr>
              <a:t>提请地方人民政府予以关闭，</a:t>
            </a:r>
            <a:r>
              <a:rPr lang="zh-CN" altLang="zh-CN" sz="2800" kern="100" dirty="0" smtClean="0">
                <a:latin typeface="+mn-ea"/>
                <a:cs typeface="Times New Roman" panose="02020603050405020304" pitchFamily="18" charset="0"/>
              </a:rPr>
              <a:t>有关部门应当依法吊销其有关证照。生产经营单位主要负责人五年内不得担任任何生产经营单位的主要负责人；情节严重的，终身不得担任本行业生产经营单位的主要负责人：</a:t>
            </a:r>
            <a:endParaRPr lang="zh-CN" altLang="zh-CN" sz="2800" kern="100" dirty="0" smtClean="0">
              <a:latin typeface="+mn-ea"/>
              <a:cs typeface="Times New Roman" panose="02020603050405020304" pitchFamily="18" charset="0"/>
            </a:endParaRPr>
          </a:p>
          <a:p>
            <a:pPr indent="406400" algn="just">
              <a:spcAft>
                <a:spcPts val="0"/>
              </a:spcAft>
            </a:pPr>
            <a:r>
              <a:rPr lang="en-US" altLang="zh-CN" sz="2400" kern="100" dirty="0" smtClean="0">
                <a:latin typeface="+mn-ea"/>
                <a:cs typeface="Times New Roman" panose="02020603050405020304" pitchFamily="18" charset="0"/>
              </a:rPr>
              <a:t> </a:t>
            </a:r>
            <a:r>
              <a:rPr lang="zh-CN" altLang="zh-CN" sz="2000" kern="100" dirty="0" smtClean="0">
                <a:latin typeface="+mn-ea"/>
                <a:cs typeface="Times New Roman" panose="02020603050405020304" pitchFamily="18" charset="0"/>
              </a:rPr>
              <a:t>（一）存在重大事故隐患，一百八十日内三次或者一年内四次受到本法规定的行政处罚的；</a:t>
            </a:r>
            <a:endParaRPr lang="zh-CN" altLang="zh-CN" sz="2000" kern="100" dirty="0" smtClean="0">
              <a:latin typeface="+mn-ea"/>
              <a:cs typeface="Times New Roman" panose="02020603050405020304" pitchFamily="18" charset="0"/>
            </a:endParaRPr>
          </a:p>
          <a:p>
            <a:pPr indent="406400" algn="just">
              <a:spcAft>
                <a:spcPts val="0"/>
              </a:spcAft>
            </a:pPr>
            <a:r>
              <a:rPr lang="en-US" altLang="zh-CN" sz="2000" kern="100" dirty="0" smtClean="0">
                <a:latin typeface="+mn-ea"/>
                <a:cs typeface="Times New Roman" panose="02020603050405020304" pitchFamily="18" charset="0"/>
              </a:rPr>
              <a:t> </a:t>
            </a:r>
            <a:r>
              <a:rPr lang="zh-CN" altLang="zh-CN" sz="2000" kern="100" dirty="0" smtClean="0">
                <a:latin typeface="+mn-ea"/>
                <a:cs typeface="Times New Roman" panose="02020603050405020304" pitchFamily="18" charset="0"/>
              </a:rPr>
              <a:t>（二）经停产停业整顿，仍不具备法律、行政法规和国家标准或者行业标准规定的安全生产条件的；</a:t>
            </a:r>
            <a:endParaRPr lang="zh-CN" altLang="zh-CN" sz="2000" kern="100" dirty="0" smtClean="0">
              <a:latin typeface="+mn-ea"/>
              <a:cs typeface="Times New Roman" panose="02020603050405020304" pitchFamily="18" charset="0"/>
            </a:endParaRPr>
          </a:p>
          <a:p>
            <a:pPr indent="406400" algn="just">
              <a:spcAft>
                <a:spcPts val="0"/>
              </a:spcAft>
            </a:pPr>
            <a:r>
              <a:rPr lang="en-US" altLang="zh-CN" sz="2000" kern="100" dirty="0" smtClean="0">
                <a:latin typeface="+mn-ea"/>
                <a:cs typeface="Times New Roman" panose="02020603050405020304" pitchFamily="18" charset="0"/>
              </a:rPr>
              <a:t> </a:t>
            </a:r>
            <a:r>
              <a:rPr lang="zh-CN" altLang="zh-CN" sz="2000" kern="100" dirty="0" smtClean="0">
                <a:latin typeface="+mn-ea"/>
                <a:cs typeface="Times New Roman" panose="02020603050405020304" pitchFamily="18" charset="0"/>
              </a:rPr>
              <a:t>（三）不具备法律、行政法规和国家标准或者行业标准规定的安全生产条件，导致发生重大、特别重大生产安全事故的；</a:t>
            </a:r>
            <a:endParaRPr lang="zh-CN" altLang="zh-CN" sz="2000" kern="100" dirty="0" smtClean="0">
              <a:latin typeface="+mn-ea"/>
              <a:cs typeface="Times New Roman" panose="02020603050405020304" pitchFamily="18" charset="0"/>
            </a:endParaRPr>
          </a:p>
          <a:p>
            <a:pPr indent="406400" algn="just">
              <a:spcAft>
                <a:spcPts val="0"/>
              </a:spcAft>
            </a:pPr>
            <a:r>
              <a:rPr lang="en-US" altLang="zh-CN" sz="2000" kern="100" dirty="0" smtClean="0">
                <a:latin typeface="+mn-ea"/>
                <a:cs typeface="Times New Roman" panose="02020603050405020304" pitchFamily="18" charset="0"/>
              </a:rPr>
              <a:t> </a:t>
            </a:r>
            <a:r>
              <a:rPr lang="zh-CN" altLang="zh-CN" sz="2000" kern="100" dirty="0" smtClean="0">
                <a:latin typeface="+mn-ea"/>
                <a:cs typeface="Times New Roman" panose="02020603050405020304" pitchFamily="18" charset="0"/>
              </a:rPr>
              <a:t>（四）拒不执行负有安全生产监督管理职责的部门作出的停产停业整顿决定的。</a:t>
            </a:r>
            <a:r>
              <a:rPr lang="en-US" altLang="zh-CN" sz="2400" b="1" kern="100" dirty="0" smtClean="0">
                <a:latin typeface="+mn-ea"/>
                <a:cs typeface="Times New Roman" panose="02020603050405020304" pitchFamily="18" charset="0"/>
              </a:rPr>
              <a:t>”</a:t>
            </a:r>
            <a:endParaRPr lang="zh-CN" altLang="zh-CN" sz="2400" kern="100" dirty="0" smtClean="0">
              <a:latin typeface="+mn-ea"/>
              <a:cs typeface="Times New Roman" panose="02020603050405020304" pitchFamily="18" charset="0"/>
            </a:endParaRPr>
          </a:p>
          <a:p>
            <a:r>
              <a:rPr lang="en-US"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新增</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了对生产经营单位</a:t>
            </a:r>
            <a:r>
              <a:rPr lang="zh-CN" altLang="zh-CN" sz="2800" u="sng" dirty="0">
                <a:latin typeface="Times New Roman" panose="02020603050405020304" pitchFamily="18" charset="0"/>
                <a:ea typeface="方正仿宋_GBK" panose="03000509000000000000" pitchFamily="65" charset="-122"/>
                <a:cs typeface="Times New Roman" panose="02020603050405020304" pitchFamily="18" charset="0"/>
              </a:rPr>
              <a:t>存在重大事故隐患</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800" u="sng" dirty="0">
                <a:latin typeface="Times New Roman" panose="02020603050405020304" pitchFamily="18" charset="0"/>
                <a:ea typeface="方正仿宋_GBK" panose="03000509000000000000" pitchFamily="65" charset="-122"/>
                <a:cs typeface="Times New Roman" panose="02020603050405020304" pitchFamily="18" charset="0"/>
              </a:rPr>
              <a:t>经停产停业整顿仍不具备安全生产条件</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800" u="sng" dirty="0">
                <a:latin typeface="Times New Roman" panose="02020603050405020304" pitchFamily="18" charset="0"/>
                <a:ea typeface="方正仿宋_GBK" panose="03000509000000000000" pitchFamily="65" charset="-122"/>
                <a:cs typeface="Times New Roman" panose="02020603050405020304" pitchFamily="18" charset="0"/>
              </a:rPr>
              <a:t>发生重特大生产安全事故</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800" u="sng" dirty="0">
                <a:latin typeface="Times New Roman" panose="02020603050405020304" pitchFamily="18" charset="0"/>
                <a:ea typeface="方正仿宋_GBK" panose="03000509000000000000" pitchFamily="65" charset="-122"/>
                <a:cs typeface="Times New Roman" panose="02020603050405020304" pitchFamily="18" charset="0"/>
              </a:rPr>
              <a:t>拒不执行停产停业整顿决定</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等严重违法情形的，负有</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安全监管职责</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的部门应当</a:t>
            </a:r>
            <a:r>
              <a:rPr lang="zh-CN" altLang="zh-CN" sz="2800" u="sng" dirty="0">
                <a:latin typeface="Times New Roman" panose="02020603050405020304" pitchFamily="18" charset="0"/>
                <a:ea typeface="方正仿宋_GBK" panose="03000509000000000000" pitchFamily="65" charset="-122"/>
                <a:cs typeface="Times New Roman" panose="02020603050405020304" pitchFamily="18" charset="0"/>
              </a:rPr>
              <a:t>提请地方人民政府予以关闭</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altLang="en-US" sz="2800" dirty="0" smtClean="0">
                <a:latin typeface="Times New Roman" panose="02020603050405020304" pitchFamily="18" charset="0"/>
                <a:ea typeface="方正仿宋_GBK" panose="03000509000000000000" pitchFamily="65" charset="-122"/>
                <a:cs typeface="Times New Roman" panose="02020603050405020304" pitchFamily="18" charset="0"/>
              </a:rPr>
              <a:t>并</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依法</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吊销其有关证照。</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这是</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安全生产</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法律中</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首次提出</a:t>
            </a:r>
            <a:r>
              <a:rPr lang="en-US" altLang="zh-CN" sz="2800" dirty="0">
                <a:latin typeface="Times New Roman" panose="02020603050405020304" pitchFamily="18" charset="0"/>
                <a:ea typeface="方正仿宋_GBK" panose="03000509000000000000" pitchFamily="65" charset="-122"/>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提请关闭</a:t>
            </a:r>
            <a:r>
              <a:rPr lang="en-US" altLang="zh-CN" sz="2800" dirty="0">
                <a:latin typeface="Times New Roman" panose="02020603050405020304" pitchFamily="18" charset="0"/>
                <a:ea typeface="方正仿宋_GBK" panose="03000509000000000000" pitchFamily="65" charset="-122"/>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的严厉处罚措施，体现出对安全生产严重违法行为的零容忍。</a:t>
            </a:r>
            <a:endParaRPr lang="zh-CN" altLang="en-US"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
            <a:ext cx="12072257" cy="6370975"/>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六）增加</a:t>
            </a:r>
            <a:r>
              <a:rPr lang="en-US"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职业禁入</a:t>
            </a:r>
            <a:r>
              <a:rPr lang="en-US"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的范围。</a:t>
            </a:r>
            <a:endParaRPr lang="zh-CN" altLang="zh-CN" sz="3200" kern="100" dirty="0">
              <a:latin typeface="Calibri" panose="020F0502020204030204" pitchFamily="34" charset="0"/>
              <a:cs typeface="Times New Roman" panose="02020603050405020304" pitchFamily="18" charset="0"/>
            </a:endParaRPr>
          </a:p>
          <a:p>
            <a:pPr indent="406400" algn="just">
              <a:spcAft>
                <a:spcPts val="0"/>
              </a:spcAft>
            </a:pPr>
            <a:r>
              <a:rPr lang="en-US" altLang="zh-CN" sz="2800" kern="100" dirty="0" smtClean="0">
                <a:latin typeface="+mn-ea"/>
                <a:cs typeface="Times New Roman" panose="02020603050405020304" pitchFamily="18" charset="0"/>
              </a:rPr>
              <a:t>  </a:t>
            </a:r>
            <a:r>
              <a:rPr lang="zh-CN" altLang="zh-CN" sz="2800" kern="100" dirty="0" smtClean="0">
                <a:latin typeface="+mn-ea"/>
                <a:cs typeface="Times New Roman" panose="02020603050405020304" pitchFamily="18" charset="0"/>
              </a:rPr>
              <a:t>新</a:t>
            </a:r>
            <a:r>
              <a:rPr lang="zh-CN" altLang="zh-CN" sz="2800" kern="100" dirty="0">
                <a:latin typeface="+mn-ea"/>
                <a:cs typeface="Times New Roman" panose="02020603050405020304" pitchFamily="18" charset="0"/>
              </a:rPr>
              <a:t>《安法》第九十二条新增第三款</a:t>
            </a:r>
            <a:r>
              <a:rPr lang="en-US" altLang="zh-CN" sz="2800" kern="100" dirty="0">
                <a:latin typeface="+mn-ea"/>
                <a:cs typeface="Times New Roman" panose="02020603050405020304" pitchFamily="18" charset="0"/>
              </a:rPr>
              <a:t>“</a:t>
            </a:r>
            <a:r>
              <a:rPr lang="zh-CN" altLang="zh-CN" sz="2800" u="sng" kern="100" dirty="0">
                <a:latin typeface="+mn-ea"/>
                <a:cs typeface="Times New Roman" panose="02020603050405020304" pitchFamily="18" charset="0"/>
              </a:rPr>
              <a:t>对有前款违法行为的机构及其直接责任人员，吊销其相应资质和资格，五年内不得从事安全评价、认证、检测、检验等工作；情节严重的，实行终身行业和职业禁入</a:t>
            </a:r>
            <a:r>
              <a:rPr lang="zh-CN" altLang="zh-CN" sz="2800" kern="100" dirty="0">
                <a:latin typeface="+mn-ea"/>
                <a:cs typeface="Times New Roman" panose="02020603050405020304" pitchFamily="18" charset="0"/>
              </a:rPr>
              <a:t>。</a:t>
            </a:r>
            <a:r>
              <a:rPr lang="en-US" altLang="zh-CN" sz="2800" b="1" kern="100" dirty="0" smtClean="0">
                <a:latin typeface="+mn-ea"/>
                <a:cs typeface="Times New Roman" panose="02020603050405020304" pitchFamily="18" charset="0"/>
              </a:rPr>
              <a:t>”</a:t>
            </a:r>
            <a:endParaRPr lang="en-US" altLang="zh-CN" sz="2800" b="1" kern="100" dirty="0" smtClean="0">
              <a:latin typeface="+mn-ea"/>
              <a:cs typeface="Times New Roman" panose="02020603050405020304" pitchFamily="18" charset="0"/>
            </a:endParaRPr>
          </a:p>
          <a:p>
            <a:pPr indent="406400" algn="just">
              <a:spcAft>
                <a:spcPts val="0"/>
              </a:spcAft>
            </a:pPr>
            <a:r>
              <a:rPr lang="en-US" altLang="zh-CN" sz="2800" kern="1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新增</a:t>
            </a:r>
            <a:r>
              <a:rPr lang="zh-CN" altLang="en-US"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加了</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对</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承担安全评价、认证、检测、检验的机构租借资质、挂靠，出具虚假报告的</a:t>
            </a:r>
            <a:r>
              <a:rPr lang="zh-CN" altLang="zh-CN" sz="3200" u="sng" kern="100" dirty="0">
                <a:latin typeface="方正仿宋_GBK" panose="03000509000000000000" pitchFamily="65" charset="-122"/>
                <a:ea typeface="方正仿宋_GBK" panose="03000509000000000000" pitchFamily="65" charset="-122"/>
                <a:cs typeface="Times New Roman" panose="02020603050405020304" pitchFamily="18" charset="0"/>
              </a:rPr>
              <a:t>机构及其直接责任</a:t>
            </a:r>
            <a:r>
              <a:rPr lang="zh-CN" altLang="zh-CN" sz="3200" u="sng" kern="100" dirty="0" smtClean="0">
                <a:latin typeface="方正仿宋_GBK" panose="03000509000000000000" pitchFamily="65" charset="-122"/>
                <a:ea typeface="方正仿宋_GBK" panose="03000509000000000000" pitchFamily="65" charset="-122"/>
                <a:cs typeface="Times New Roman" panose="02020603050405020304" pitchFamily="18" charset="0"/>
              </a:rPr>
              <a:t>人员</a:t>
            </a:r>
            <a:r>
              <a:rPr lang="zh-CN" altLang="en-US" sz="3200" u="sng" kern="100" dirty="0" smtClean="0">
                <a:latin typeface="方正仿宋_GBK" panose="03000509000000000000" pitchFamily="65" charset="-122"/>
                <a:ea typeface="方正仿宋_GBK" panose="03000509000000000000" pitchFamily="65" charset="-122"/>
                <a:cs typeface="Times New Roman" panose="02020603050405020304" pitchFamily="18" charset="0"/>
              </a:rPr>
              <a:t>的</a:t>
            </a:r>
            <a:r>
              <a:rPr lang="zh-CN" altLang="zh-CN" sz="3200" u="sng" kern="100" dirty="0" smtClean="0">
                <a:latin typeface="方正仿宋_GBK" panose="03000509000000000000" pitchFamily="65" charset="-122"/>
                <a:ea typeface="方正仿宋_GBK" panose="03000509000000000000" pitchFamily="65" charset="-122"/>
                <a:cs typeface="Times New Roman" panose="02020603050405020304" pitchFamily="18" charset="0"/>
              </a:rPr>
              <a:t>职业</a:t>
            </a:r>
            <a:r>
              <a:rPr lang="zh-CN" altLang="zh-CN" sz="3200" u="sng" kern="100" dirty="0">
                <a:latin typeface="方正仿宋_GBK" panose="03000509000000000000" pitchFamily="65" charset="-122"/>
                <a:ea typeface="方正仿宋_GBK" panose="03000509000000000000" pitchFamily="65" charset="-122"/>
                <a:cs typeface="Times New Roman" panose="02020603050405020304" pitchFamily="18" charset="0"/>
              </a:rPr>
              <a:t>禁入</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en-US" altLang="zh-CN" sz="3200" kern="100" dirty="0">
                <a:latin typeface="+mn-ea"/>
                <a:cs typeface="Times New Roman" panose="02020603050405020304" pitchFamily="18" charset="0"/>
              </a:rPr>
              <a:t> </a:t>
            </a:r>
            <a:endParaRPr lang="zh-CN" altLang="zh-CN" sz="3200" kern="100" dirty="0">
              <a:latin typeface="+mn-ea"/>
              <a:cs typeface="Times New Roman" panose="02020603050405020304" pitchFamily="18" charset="0"/>
            </a:endParaRPr>
          </a:p>
          <a:p>
            <a:pPr indent="406400" algn="just">
              <a:spcAft>
                <a:spcPts val="0"/>
              </a:spcAft>
            </a:pPr>
            <a:r>
              <a:rPr lang="en-US" altLang="zh-CN" sz="2800" kern="100" dirty="0" smtClean="0">
                <a:latin typeface="+mn-ea"/>
                <a:cs typeface="Times New Roman" panose="02020603050405020304" pitchFamily="18" charset="0"/>
              </a:rPr>
              <a:t>  </a:t>
            </a:r>
            <a:r>
              <a:rPr lang="zh-CN" altLang="zh-CN" sz="2800" kern="100" dirty="0" smtClean="0">
                <a:latin typeface="+mn-ea"/>
                <a:cs typeface="Times New Roman" panose="02020603050405020304" pitchFamily="18" charset="0"/>
              </a:rPr>
              <a:t>新</a:t>
            </a:r>
            <a:r>
              <a:rPr lang="zh-CN" altLang="zh-CN" sz="2800" kern="100" dirty="0">
                <a:latin typeface="+mn-ea"/>
                <a:cs typeface="Times New Roman" panose="02020603050405020304" pitchFamily="18" charset="0"/>
              </a:rPr>
              <a:t>《安法》第一百一十三条</a:t>
            </a:r>
            <a:r>
              <a:rPr lang="en-US" altLang="zh-CN" sz="2800" kern="100" dirty="0">
                <a:latin typeface="+mn-ea"/>
                <a:cs typeface="Times New Roman" panose="02020603050405020304" pitchFamily="18" charset="0"/>
              </a:rPr>
              <a:t>“</a:t>
            </a:r>
            <a:r>
              <a:rPr lang="zh-CN" altLang="zh-CN" sz="2800" kern="100" dirty="0">
                <a:latin typeface="+mn-ea"/>
                <a:cs typeface="Times New Roman" panose="02020603050405020304" pitchFamily="18" charset="0"/>
              </a:rPr>
              <a:t>生产经营单位存在下列情形之一的，负有安全生产监督管理职责的部门应当提请地方人民政府予以关闭，有关部门应当依法吊销其有关证照。</a:t>
            </a:r>
            <a:r>
              <a:rPr lang="zh-CN" altLang="zh-CN" sz="2800" u="sng" kern="100" dirty="0">
                <a:latin typeface="+mn-ea"/>
                <a:cs typeface="Times New Roman" panose="02020603050405020304" pitchFamily="18" charset="0"/>
              </a:rPr>
              <a:t>生产经营单位主要负责人五年内不得担任</a:t>
            </a:r>
            <a:r>
              <a:rPr lang="zh-CN" altLang="zh-CN" sz="2800" b="1" u="sng" kern="100" dirty="0">
                <a:latin typeface="+mn-ea"/>
                <a:cs typeface="Times New Roman" panose="02020603050405020304" pitchFamily="18" charset="0"/>
              </a:rPr>
              <a:t>任何生产经营单位</a:t>
            </a:r>
            <a:r>
              <a:rPr lang="zh-CN" altLang="zh-CN" sz="2800" u="sng" kern="100" dirty="0">
                <a:latin typeface="+mn-ea"/>
                <a:cs typeface="Times New Roman" panose="02020603050405020304" pitchFamily="18" charset="0"/>
              </a:rPr>
              <a:t>的主要负责人；</a:t>
            </a:r>
            <a:r>
              <a:rPr lang="zh-CN" altLang="zh-CN" sz="2800" kern="100" dirty="0">
                <a:latin typeface="+mn-ea"/>
                <a:cs typeface="Times New Roman" panose="02020603050405020304" pitchFamily="18" charset="0"/>
              </a:rPr>
              <a:t>情节严重的，</a:t>
            </a:r>
            <a:r>
              <a:rPr lang="zh-CN" altLang="zh-CN" sz="2800" u="sng" kern="100" dirty="0">
                <a:latin typeface="+mn-ea"/>
                <a:cs typeface="Times New Roman" panose="02020603050405020304" pitchFamily="18" charset="0"/>
              </a:rPr>
              <a:t>终身不得担任</a:t>
            </a:r>
            <a:r>
              <a:rPr lang="zh-CN" altLang="zh-CN" sz="2800" b="1" u="sng" kern="100" dirty="0">
                <a:latin typeface="+mn-ea"/>
                <a:cs typeface="Times New Roman" panose="02020603050405020304" pitchFamily="18" charset="0"/>
              </a:rPr>
              <a:t>本行业</a:t>
            </a:r>
            <a:r>
              <a:rPr lang="zh-CN" altLang="zh-CN" sz="2800" u="sng" kern="100" dirty="0">
                <a:latin typeface="+mn-ea"/>
                <a:cs typeface="Times New Roman" panose="02020603050405020304" pitchFamily="18" charset="0"/>
              </a:rPr>
              <a:t>生产经营单位的主要负责人：</a:t>
            </a:r>
            <a:r>
              <a:rPr lang="en-US" altLang="zh-CN" sz="2800" b="1" kern="100" dirty="0" smtClean="0">
                <a:latin typeface="+mn-ea"/>
                <a:cs typeface="Times New Roman" panose="02020603050405020304" pitchFamily="18" charset="0"/>
              </a:rPr>
              <a:t>…”</a:t>
            </a:r>
            <a:endParaRPr lang="en-US" altLang="zh-CN" sz="3200" b="1" kern="100" dirty="0" smtClean="0">
              <a:latin typeface="+mn-ea"/>
              <a:cs typeface="Times New Roman" panose="02020603050405020304" pitchFamily="18" charset="0"/>
            </a:endParaRPr>
          </a:p>
          <a:p>
            <a:pPr indent="406400" algn="just">
              <a:spcAft>
                <a:spcPts val="0"/>
              </a:spcAft>
            </a:pPr>
            <a:r>
              <a:rPr lang="en-US" altLang="zh-CN" sz="3200" b="1" kern="100" dirty="0">
                <a:latin typeface="+mn-ea"/>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新增</a:t>
            </a:r>
            <a:r>
              <a:rPr lang="zh-CN" altLang="en-US"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加</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了</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对生产经营单位存在应当关闭、吊销证照等严重违法情形的，其</a:t>
            </a:r>
            <a:r>
              <a:rPr lang="zh-CN" altLang="zh-CN" sz="3200" u="sng" kern="100" dirty="0">
                <a:latin typeface="方正仿宋_GBK" panose="03000509000000000000" pitchFamily="65" charset="-122"/>
                <a:ea typeface="方正仿宋_GBK" panose="03000509000000000000" pitchFamily="65" charset="-122"/>
                <a:cs typeface="Times New Roman" panose="02020603050405020304" pitchFamily="18" charset="0"/>
              </a:rPr>
              <a:t>主要</a:t>
            </a:r>
            <a:r>
              <a:rPr lang="zh-CN" altLang="zh-CN" sz="3200" u="sng" kern="100" dirty="0" smtClean="0">
                <a:latin typeface="方正仿宋_GBK" panose="03000509000000000000" pitchFamily="65" charset="-122"/>
                <a:ea typeface="方正仿宋_GBK" panose="03000509000000000000" pitchFamily="65" charset="-122"/>
                <a:cs typeface="Times New Roman" panose="02020603050405020304" pitchFamily="18" charset="0"/>
              </a:rPr>
              <a:t>负责人</a:t>
            </a:r>
            <a:r>
              <a:rPr lang="zh-CN" altLang="en-US" sz="3200" u="sng" kern="100" dirty="0" smtClean="0">
                <a:latin typeface="方正仿宋_GBK" panose="03000509000000000000" pitchFamily="65" charset="-122"/>
                <a:ea typeface="方正仿宋_GBK" panose="03000509000000000000" pitchFamily="65" charset="-122"/>
                <a:cs typeface="Times New Roman" panose="02020603050405020304" pitchFamily="18" charset="0"/>
              </a:rPr>
              <a:t>的职业禁入</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a:p>
            <a:pPr indent="406400" algn="just">
              <a:spcAft>
                <a:spcPts val="0"/>
              </a:spcAft>
            </a:pPr>
            <a:r>
              <a:rPr lang="en-US" altLang="zh-CN" sz="2800" kern="100" dirty="0" smtClean="0">
                <a:latin typeface="方正仿宋_GBK" panose="03000509000000000000" pitchFamily="65" charset="-122"/>
                <a:ea typeface="方正仿宋_GBK" panose="03000509000000000000" pitchFamily="65" charset="-122"/>
                <a:cs typeface="Times New Roman" panose="02020603050405020304" pitchFamily="18" charset="0"/>
              </a:rPr>
              <a:t>  </a:t>
            </a:r>
            <a:endParaRPr lang="zh-CN" altLang="zh-CN" sz="2800" kern="1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2143" y="195942"/>
            <a:ext cx="11506200" cy="5016758"/>
          </a:xfrm>
          <a:prstGeom prst="rect">
            <a:avLst/>
          </a:prstGeom>
        </p:spPr>
        <p:txBody>
          <a:bodyPr wrap="square">
            <a:spAutoFit/>
          </a:bodyPr>
          <a:lstStyle/>
          <a:p>
            <a:pPr lvl="0" indent="406400" algn="just"/>
            <a:r>
              <a:rPr lang="zh-CN" altLang="en-US" sz="3200" kern="100" dirty="0" smtClean="0">
                <a:solidFill>
                  <a:prstClr val="black"/>
                </a:solidFill>
                <a:latin typeface="+mn-ea"/>
                <a:cs typeface="Times New Roman" panose="02020603050405020304" pitchFamily="18" charset="0"/>
              </a:rPr>
              <a:t>  关于职业禁入</a:t>
            </a:r>
            <a:r>
              <a:rPr lang="zh-CN" altLang="zh-CN" sz="3200" kern="100" dirty="0" smtClean="0">
                <a:solidFill>
                  <a:prstClr val="black"/>
                </a:solidFill>
                <a:latin typeface="+mn-ea"/>
                <a:cs typeface="Times New Roman" panose="02020603050405020304" pitchFamily="18" charset="0"/>
              </a:rPr>
              <a:t>这</a:t>
            </a:r>
            <a:r>
              <a:rPr lang="zh-CN" altLang="zh-CN" sz="3200" kern="100" dirty="0">
                <a:solidFill>
                  <a:prstClr val="black"/>
                </a:solidFill>
                <a:latin typeface="+mn-ea"/>
                <a:cs typeface="Times New Roman" panose="02020603050405020304" pitchFamily="18" charset="0"/>
              </a:rPr>
              <a:t>两条新增内容有两个要点</a:t>
            </a:r>
            <a:r>
              <a:rPr lang="zh-CN" altLang="zh-CN" sz="3200" kern="100" dirty="0" smtClean="0">
                <a:solidFill>
                  <a:prstClr val="black"/>
                </a:solidFill>
                <a:latin typeface="+mn-ea"/>
                <a:cs typeface="Times New Roman" panose="02020603050405020304" pitchFamily="18" charset="0"/>
              </a:rPr>
              <a:t>：</a:t>
            </a:r>
            <a:endParaRPr lang="en-US" altLang="zh-CN" sz="3200" kern="100" dirty="0" smtClean="0">
              <a:solidFill>
                <a:prstClr val="black"/>
              </a:solidFill>
              <a:latin typeface="+mn-ea"/>
              <a:cs typeface="Times New Roman" panose="02020603050405020304" pitchFamily="18" charset="0"/>
            </a:endParaRPr>
          </a:p>
          <a:p>
            <a:pPr lvl="0" indent="406400" algn="just"/>
            <a:r>
              <a:rPr lang="en-US" altLang="zh-CN" sz="3200" b="1" kern="100" dirty="0" smtClean="0">
                <a:solidFill>
                  <a:prstClr val="black"/>
                </a:solidFill>
                <a:latin typeface="+mn-ea"/>
                <a:cs typeface="Times New Roman" panose="02020603050405020304" pitchFamily="18" charset="0"/>
              </a:rPr>
              <a:t>  </a:t>
            </a:r>
            <a:endParaRPr lang="en-US" altLang="zh-CN" sz="3200" b="1" kern="100" dirty="0" smtClean="0">
              <a:solidFill>
                <a:prstClr val="black"/>
              </a:solidFill>
              <a:latin typeface="+mn-ea"/>
              <a:cs typeface="Times New Roman" panose="02020603050405020304" pitchFamily="18" charset="0"/>
            </a:endParaRPr>
          </a:p>
          <a:p>
            <a:pPr lvl="0" indent="406400" algn="just"/>
            <a:r>
              <a:rPr lang="en-US" altLang="zh-CN" sz="3200" b="1" kern="100" dirty="0">
                <a:solidFill>
                  <a:prstClr val="black"/>
                </a:solidFill>
                <a:latin typeface="+mn-ea"/>
                <a:ea typeface="方正仿宋_GBK" panose="03000509000000000000" pitchFamily="65" charset="-122"/>
                <a:cs typeface="Times New Roman" panose="02020603050405020304" pitchFamily="18" charset="0"/>
              </a:rPr>
              <a:t> </a:t>
            </a:r>
            <a:r>
              <a:rPr lang="en-US" altLang="zh-CN" sz="3200" b="1" kern="100" dirty="0" smtClean="0">
                <a:solidFill>
                  <a:prstClr val="black"/>
                </a:solidFill>
                <a:latin typeface="+mn-ea"/>
                <a:ea typeface="方正仿宋_GBK" panose="03000509000000000000" pitchFamily="65" charset="-122"/>
                <a:cs typeface="Times New Roman" panose="02020603050405020304" pitchFamily="18" charset="0"/>
              </a:rPr>
              <a:t> </a:t>
            </a:r>
            <a:r>
              <a:rPr lang="zh-CN" altLang="zh-CN" sz="3200" b="1"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一</a:t>
            </a:r>
            <a:r>
              <a:rPr lang="zh-CN" altLang="zh-CN" sz="3200" b="1"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是</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新增加了</a:t>
            </a:r>
            <a:r>
              <a:rPr lang="zh-CN" altLang="zh-CN" sz="3200" u="sng"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承担安全评价、认证、检测、检验的</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机构租借资质、挂靠，出具虚假报告的</a:t>
            </a:r>
            <a:r>
              <a:rPr lang="zh-CN" altLang="zh-CN" sz="3200" u="sng"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机构及其直接责任人员</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，这是加大对中介机构及其从业人员的处罚力度</a:t>
            </a:r>
            <a:r>
              <a:rPr lang="zh-CN" altLang="zh-CN"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a:t>
            </a:r>
            <a:endParaRPr lang="en-US" altLang="zh-CN"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endParaRPr>
          </a:p>
          <a:p>
            <a:pPr lvl="0" indent="406400" algn="just"/>
            <a:r>
              <a:rPr lang="en-US" altLang="zh-CN" sz="3200" b="1"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  </a:t>
            </a:r>
            <a:endParaRPr lang="en-US" altLang="zh-CN" sz="3200" b="1"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endParaRPr>
          </a:p>
          <a:p>
            <a:pPr lvl="0" indent="406400" algn="just"/>
            <a:r>
              <a:rPr lang="en-US" altLang="zh-CN" sz="3200" b="1"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 </a:t>
            </a:r>
            <a:r>
              <a:rPr lang="en-US" altLang="zh-CN" sz="3200" b="1"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b="1"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二</a:t>
            </a:r>
            <a:r>
              <a:rPr lang="zh-CN" altLang="zh-CN" sz="3200" b="1"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是</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在原有生产经营单位主要负责人有违法行为导致发生生产安全事故受到刑事处罚或者撤职处分后的职业禁入（</a:t>
            </a:r>
            <a:r>
              <a:rPr lang="zh-CN" altLang="zh-CN" sz="2400" b="1"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新《安法》第九十四条</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）基础上</a:t>
            </a:r>
            <a:r>
              <a:rPr lang="zh-CN" altLang="zh-CN"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en-US"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又</a:t>
            </a:r>
            <a:r>
              <a:rPr lang="zh-CN" altLang="zh-CN"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增加</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了</a:t>
            </a:r>
            <a:r>
              <a:rPr lang="zh-CN" altLang="zh-CN" sz="3200" u="sng"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生产经营单位被依法关闭后对生产经营单位主要负责人</a:t>
            </a:r>
            <a:r>
              <a:rPr lang="zh-CN" altLang="zh-CN" sz="3200" u="sng"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的</a:t>
            </a:r>
            <a:r>
              <a:rPr lang="zh-CN" altLang="en-US" sz="3200" u="sng"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u="sng"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职业禁入</a:t>
            </a:r>
            <a:r>
              <a:rPr lang="zh-CN" altLang="en-US"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 。</a:t>
            </a:r>
            <a:endPar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1514" y="163285"/>
            <a:ext cx="11876315" cy="5570756"/>
          </a:xfrm>
          <a:prstGeom prst="rect">
            <a:avLst/>
          </a:prstGeom>
        </p:spPr>
        <p:txBody>
          <a:bodyPr wrap="square">
            <a:spAutoFit/>
          </a:bodyPr>
          <a:lstStyle/>
          <a:p>
            <a:pPr indent="406400" algn="just">
              <a:spcAft>
                <a:spcPts val="0"/>
              </a:spcAft>
            </a:pPr>
            <a:r>
              <a:rPr lang="en-US" altLang="zh-CN" sz="3600" kern="100" dirty="0" smtClean="0">
                <a:latin typeface="Times New Roman" panose="02020603050405020304" pitchFamily="18" charset="0"/>
                <a:ea typeface="方正黑体_GBK" panose="03000509000000000000" pitchFamily="65" charset="-122"/>
                <a:cs typeface="Times New Roman" panose="02020603050405020304" pitchFamily="18" charset="0"/>
              </a:rPr>
              <a:t>   </a:t>
            </a:r>
            <a:r>
              <a:rPr lang="zh-CN" altLang="zh-CN" sz="3600" kern="100" dirty="0" smtClean="0">
                <a:latin typeface="Times New Roman" panose="02020603050405020304" pitchFamily="18" charset="0"/>
                <a:ea typeface="方正黑体_GBK" panose="03000509000000000000" pitchFamily="65" charset="-122"/>
                <a:cs typeface="Times New Roman" panose="02020603050405020304" pitchFamily="18" charset="0"/>
              </a:rPr>
              <a:t>五</a:t>
            </a:r>
            <a:r>
              <a:rPr lang="zh-CN" altLang="zh-CN" sz="3600" kern="100" dirty="0">
                <a:latin typeface="Times New Roman" panose="02020603050405020304" pitchFamily="18" charset="0"/>
                <a:ea typeface="方正黑体_GBK" panose="03000509000000000000" pitchFamily="65" charset="-122"/>
                <a:cs typeface="Times New Roman" panose="02020603050405020304" pitchFamily="18" charset="0"/>
              </a:rPr>
              <a:t>、进一步</a:t>
            </a:r>
            <a:r>
              <a:rPr lang="zh-CN" altLang="zh-CN" sz="3600" kern="100" dirty="0" smtClean="0">
                <a:latin typeface="Times New Roman" panose="02020603050405020304" pitchFamily="18" charset="0"/>
                <a:ea typeface="方正黑体_GBK" panose="03000509000000000000" pitchFamily="65" charset="-122"/>
                <a:cs typeface="Times New Roman" panose="02020603050405020304" pitchFamily="18" charset="0"/>
              </a:rPr>
              <a:t>体现</a:t>
            </a:r>
            <a:r>
              <a:rPr lang="zh-CN" altLang="en-US" sz="3600" kern="100" dirty="0" smtClean="0">
                <a:latin typeface="Times New Roman" panose="02020603050405020304" pitchFamily="18" charset="0"/>
                <a:ea typeface="方正黑体_GBK" panose="03000509000000000000" pitchFamily="65" charset="-122"/>
                <a:cs typeface="Times New Roman" panose="02020603050405020304" pitchFamily="18" charset="0"/>
              </a:rPr>
              <a:t>安全生产</a:t>
            </a:r>
            <a:r>
              <a:rPr lang="en-US" altLang="zh-CN" sz="3600" kern="100" dirty="0" smtClean="0">
                <a:latin typeface="Times New Roman" panose="02020603050405020304" pitchFamily="18" charset="0"/>
                <a:ea typeface="方正黑体_GBK" panose="03000509000000000000" pitchFamily="65" charset="-122"/>
                <a:cs typeface="Times New Roman" panose="02020603050405020304" pitchFamily="18" charset="0"/>
              </a:rPr>
              <a:t>“</a:t>
            </a:r>
            <a:r>
              <a:rPr lang="zh-CN" altLang="zh-CN" sz="3600" kern="100" dirty="0">
                <a:latin typeface="Times New Roman" panose="02020603050405020304" pitchFamily="18" charset="0"/>
                <a:ea typeface="方正黑体_GBK" panose="03000509000000000000" pitchFamily="65" charset="-122"/>
                <a:cs typeface="Times New Roman" panose="02020603050405020304" pitchFamily="18" charset="0"/>
              </a:rPr>
              <a:t>预防为主</a:t>
            </a:r>
            <a:r>
              <a:rPr lang="en-US" altLang="zh-CN" sz="3600" kern="100" dirty="0">
                <a:latin typeface="Times New Roman" panose="02020603050405020304" pitchFamily="18" charset="0"/>
                <a:ea typeface="方正黑体_GBK" panose="03000509000000000000" pitchFamily="65" charset="-122"/>
                <a:cs typeface="Times New Roman" panose="02020603050405020304" pitchFamily="18" charset="0"/>
              </a:rPr>
              <a:t>”</a:t>
            </a:r>
            <a:r>
              <a:rPr lang="zh-CN" altLang="zh-CN" sz="3600" kern="100" dirty="0">
                <a:latin typeface="Times New Roman" panose="02020603050405020304" pitchFamily="18" charset="0"/>
                <a:ea typeface="方正黑体_GBK" panose="03000509000000000000" pitchFamily="65" charset="-122"/>
                <a:cs typeface="Times New Roman" panose="02020603050405020304" pitchFamily="18" charset="0"/>
              </a:rPr>
              <a:t>方针</a:t>
            </a:r>
            <a:endParaRPr lang="zh-CN" altLang="zh-CN" sz="3600" kern="100" dirty="0">
              <a:latin typeface="Calibri" panose="020F0502020204030204" pitchFamily="34" charset="0"/>
              <a:cs typeface="Times New Roman" panose="02020603050405020304" pitchFamily="18" charset="0"/>
            </a:endParaRPr>
          </a:p>
          <a:p>
            <a:pPr indent="406400" algn="just">
              <a:spcAft>
                <a:spcPts val="0"/>
              </a:spcAft>
            </a:pPr>
            <a:endParaRPr lang="en-US"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endParaRPr>
          </a:p>
          <a:p>
            <a:pPr indent="406400" algn="just">
              <a:spcAft>
                <a:spcPts val="0"/>
              </a:spcAft>
            </a:pPr>
            <a:r>
              <a:rPr lang="en-US"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新</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《安法》的修改，有多处突出防范安全风险、事故隐患治理</a:t>
            </a:r>
            <a:r>
              <a:rPr lang="zh-CN"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机制建立</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完善的要求，充分体现了安全生产</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预防为主</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的方针。主要体现在</a:t>
            </a:r>
            <a:r>
              <a:rPr lang="zh-CN"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以下</a:t>
            </a:r>
            <a:r>
              <a:rPr lang="zh-CN" altLang="en-US"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四</a:t>
            </a:r>
            <a:r>
              <a:rPr lang="zh-CN"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个</a:t>
            </a:r>
            <a:r>
              <a:rPr lang="zh-CN" altLang="en-US"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层面</a:t>
            </a:r>
            <a:r>
              <a:rPr lang="zh-CN" altLang="en-US" sz="3200" kern="100" dirty="0">
                <a:latin typeface="Times New Roman" panose="02020603050405020304" pitchFamily="18" charset="0"/>
                <a:ea typeface="方正仿宋_GBK" panose="03000509000000000000" pitchFamily="65" charset="-122"/>
                <a:cs typeface="Times New Roman" panose="02020603050405020304" pitchFamily="18" charset="0"/>
              </a:rPr>
              <a:t>中</a:t>
            </a:r>
            <a:r>
              <a:rPr lang="zh-CN" altLang="en-US"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a:t>
            </a:r>
            <a:endParaRPr lang="en-US" altLang="zh-CN" sz="3200" kern="100" dirty="0" smtClean="0">
              <a:latin typeface="Calibri" panose="020F0502020204030204" pitchFamily="34" charset="0"/>
              <a:cs typeface="Times New Roman" panose="02020603050405020304" pitchFamily="18" charset="0"/>
            </a:endParaRPr>
          </a:p>
          <a:p>
            <a:pPr indent="406400" algn="just">
              <a:spcAft>
                <a:spcPts val="0"/>
              </a:spcAft>
            </a:pPr>
            <a:r>
              <a:rPr lang="en-US" altLang="zh-CN" sz="3200" kern="100" dirty="0">
                <a:latin typeface="Calibri" panose="020F0502020204030204" pitchFamily="34"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一）从政府层面提出</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了建立完善</a:t>
            </a:r>
            <a:r>
              <a:rPr lang="zh-CN" altLang="en-US"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安全</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风险</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评估与论证机制。</a:t>
            </a:r>
            <a:endParaRPr lang="zh-CN" altLang="zh-CN" sz="3200" kern="100" dirty="0">
              <a:latin typeface="Calibri" panose="020F0502020204030204" pitchFamily="34" charset="0"/>
              <a:cs typeface="Times New Roman" panose="02020603050405020304" pitchFamily="18" charset="0"/>
            </a:endParaRPr>
          </a:p>
          <a:p>
            <a:r>
              <a:rPr lang="en-US"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二）从监管部门层面提出</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了建立</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重大危险源、重大事故隐患、事故应急救援等信息系统，加强监测与监管</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endParaRPr lang="en-US"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endParaRPr>
          </a:p>
          <a:p>
            <a:pPr lvl="0" indent="406400" algn="just"/>
            <a:r>
              <a:rPr lang="en-US"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三）从生产经营单位层面</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提出</a:t>
            </a:r>
            <a:r>
              <a:rPr lang="zh-CN" altLang="en-US"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了</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强化</a:t>
            </a:r>
            <a:r>
              <a:rPr lang="zh-CN" altLang="en-US"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安全</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风险分级</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管控和</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隐患排</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查治理</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endParaRPr lang="en-US"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a:p>
            <a:pPr lvl="0" indent="406400" algn="just"/>
            <a:r>
              <a:rPr lang="en-US"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四）从个人层面</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提出</a:t>
            </a:r>
            <a:r>
              <a:rPr lang="zh-CN" altLang="en-US"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了</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加强</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对从业人员心理和</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行为</a:t>
            </a:r>
            <a:r>
              <a:rPr lang="zh-CN" altLang="en-US"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预防</a:t>
            </a:r>
            <a:r>
              <a:rPr lang="zh-CN" altLang="en-US"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要求</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endPar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52400" y="163287"/>
            <a:ext cx="11517086" cy="4524315"/>
          </a:xfrm>
          <a:prstGeom prst="rect">
            <a:avLst/>
          </a:prstGeom>
        </p:spPr>
        <p:txBody>
          <a:bodyPr wrap="square">
            <a:spAutoFit/>
          </a:bodyPr>
          <a:lstStyle/>
          <a:p>
            <a:pPr lvl="0" indent="406400" algn="just"/>
            <a:r>
              <a:rPr lang="en-US" altLang="zh-CN" sz="3200" kern="100" dirty="0">
                <a:solidFill>
                  <a:prstClr val="black"/>
                </a:solidFill>
                <a:latin typeface="Calibri" panose="020F0502020204030204" pitchFamily="34" charset="0"/>
                <a:ea typeface="方正楷体_GBK" panose="03000509000000000000" pitchFamily="65" charset="-122"/>
                <a:cs typeface="Times New Roman" panose="02020603050405020304" pitchFamily="18" charset="0"/>
              </a:rPr>
              <a:t> </a:t>
            </a:r>
            <a:r>
              <a:rPr lang="en-US" altLang="zh-CN" sz="3200" kern="100" dirty="0" smtClean="0">
                <a:solidFill>
                  <a:prstClr val="black"/>
                </a:solidFill>
                <a:latin typeface="Calibri" panose="020F0502020204030204" pitchFamily="34" charset="0"/>
                <a:ea typeface="方正楷体_GBK" panose="03000509000000000000" pitchFamily="65" charset="-122"/>
                <a:cs typeface="Times New Roman" panose="02020603050405020304" pitchFamily="18" charset="0"/>
              </a:rPr>
              <a:t>  </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一）从政府层面提出</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了建立</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完善</a:t>
            </a:r>
            <a:r>
              <a:rPr lang="zh-CN" altLang="en-US"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安全</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风险评估与论证机制。</a:t>
            </a:r>
            <a:endParaRPr lang="zh-CN" altLang="zh-CN" sz="3200" kern="100" dirty="0">
              <a:solidFill>
                <a:prstClr val="black"/>
              </a:solidFill>
              <a:latin typeface="Calibri" panose="020F0502020204030204" pitchFamily="34" charset="0"/>
              <a:cs typeface="Times New Roman" panose="02020603050405020304" pitchFamily="18" charset="0"/>
            </a:endParaRPr>
          </a:p>
          <a:p>
            <a:pPr lvl="0"/>
            <a:r>
              <a:rPr lang="en-US" altLang="zh-CN" sz="32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dirty="0">
                <a:solidFill>
                  <a:prstClr val="black"/>
                </a:solidFill>
                <a:latin typeface="+mn-ea"/>
                <a:cs typeface="Times New Roman" panose="02020603050405020304" pitchFamily="18" charset="0"/>
              </a:rPr>
              <a:t>新《安法》第八条新增第三款中</a:t>
            </a:r>
            <a:r>
              <a:rPr lang="en-US" altLang="zh-CN" sz="3200" dirty="0">
                <a:solidFill>
                  <a:prstClr val="black"/>
                </a:solidFill>
                <a:latin typeface="+mn-ea"/>
              </a:rPr>
              <a:t>“</a:t>
            </a:r>
            <a:r>
              <a:rPr lang="zh-CN" altLang="zh-CN" sz="3200" dirty="0">
                <a:solidFill>
                  <a:prstClr val="black"/>
                </a:solidFill>
                <a:latin typeface="+mn-ea"/>
                <a:cs typeface="Times New Roman" panose="02020603050405020304" pitchFamily="18" charset="0"/>
              </a:rPr>
              <a:t>县级以上地方各级人民政府应当组织有关部门</a:t>
            </a:r>
            <a:r>
              <a:rPr lang="zh-CN" altLang="zh-CN" sz="3200" b="1" u="sng" dirty="0">
                <a:solidFill>
                  <a:prstClr val="black"/>
                </a:solidFill>
                <a:latin typeface="+mn-ea"/>
                <a:cs typeface="Times New Roman" panose="02020603050405020304" pitchFamily="18" charset="0"/>
              </a:rPr>
              <a:t>建立完善</a:t>
            </a:r>
            <a:r>
              <a:rPr lang="zh-CN" altLang="en-US" sz="3200" b="1" u="sng" dirty="0">
                <a:solidFill>
                  <a:prstClr val="black"/>
                </a:solidFill>
                <a:latin typeface="+mn-ea"/>
                <a:cs typeface="Times New Roman" panose="02020603050405020304" pitchFamily="18" charset="0"/>
              </a:rPr>
              <a:t>安全</a:t>
            </a:r>
            <a:r>
              <a:rPr lang="zh-CN" altLang="zh-CN" sz="3200" b="1" u="sng" dirty="0">
                <a:solidFill>
                  <a:prstClr val="black"/>
                </a:solidFill>
                <a:latin typeface="+mn-ea"/>
                <a:cs typeface="Times New Roman" panose="02020603050405020304" pitchFamily="18" charset="0"/>
              </a:rPr>
              <a:t>风险评估与论证机制</a:t>
            </a:r>
            <a:r>
              <a:rPr lang="zh-CN" altLang="zh-CN" sz="3200" u="sng" dirty="0">
                <a:solidFill>
                  <a:prstClr val="black"/>
                </a:solidFill>
                <a:latin typeface="+mn-ea"/>
                <a:cs typeface="Times New Roman" panose="02020603050405020304" pitchFamily="18" charset="0"/>
              </a:rPr>
              <a:t>，</a:t>
            </a:r>
            <a:r>
              <a:rPr lang="zh-CN" altLang="zh-CN" sz="3200" dirty="0">
                <a:solidFill>
                  <a:prstClr val="black"/>
                </a:solidFill>
                <a:latin typeface="+mn-ea"/>
                <a:cs typeface="Times New Roman" panose="02020603050405020304" pitchFamily="18" charset="0"/>
              </a:rPr>
              <a:t>按照</a:t>
            </a:r>
            <a:r>
              <a:rPr lang="zh-CN" altLang="en-US" sz="3200" dirty="0">
                <a:solidFill>
                  <a:prstClr val="black"/>
                </a:solidFill>
                <a:latin typeface="+mn-ea"/>
                <a:cs typeface="Times New Roman" panose="02020603050405020304" pitchFamily="18" charset="0"/>
              </a:rPr>
              <a:t>安全</a:t>
            </a:r>
            <a:r>
              <a:rPr lang="zh-CN" altLang="zh-CN" sz="3200" dirty="0">
                <a:solidFill>
                  <a:prstClr val="black"/>
                </a:solidFill>
                <a:latin typeface="+mn-ea"/>
                <a:cs typeface="Times New Roman" panose="02020603050405020304" pitchFamily="18" charset="0"/>
              </a:rPr>
              <a:t>风险管控要求，进行产业规划和空间布局，并对位置相邻、行业相近、业态相似的生产经营单位实施重大</a:t>
            </a:r>
            <a:r>
              <a:rPr lang="zh-CN" altLang="en-US" sz="3200" dirty="0">
                <a:solidFill>
                  <a:prstClr val="black"/>
                </a:solidFill>
                <a:latin typeface="+mn-ea"/>
                <a:cs typeface="Times New Roman" panose="02020603050405020304" pitchFamily="18" charset="0"/>
              </a:rPr>
              <a:t>安全</a:t>
            </a:r>
            <a:r>
              <a:rPr lang="zh-CN" altLang="zh-CN" sz="3200" dirty="0">
                <a:solidFill>
                  <a:prstClr val="black"/>
                </a:solidFill>
                <a:latin typeface="+mn-ea"/>
                <a:cs typeface="Times New Roman" panose="02020603050405020304" pitchFamily="18" charset="0"/>
              </a:rPr>
              <a:t>风险联防联控。</a:t>
            </a:r>
            <a:r>
              <a:rPr lang="en-US" altLang="zh-CN" sz="3200" dirty="0" smtClean="0">
                <a:solidFill>
                  <a:prstClr val="black"/>
                </a:solidFill>
                <a:latin typeface="+mn-ea"/>
              </a:rPr>
              <a:t>”</a:t>
            </a:r>
            <a:endParaRPr lang="en-US" altLang="zh-CN" sz="3200" dirty="0" smtClean="0">
              <a:solidFill>
                <a:prstClr val="black"/>
              </a:solidFill>
              <a:latin typeface="+mn-ea"/>
              <a:cs typeface="Times New Roman" panose="02020603050405020304" pitchFamily="18" charset="0"/>
            </a:endParaRPr>
          </a:p>
          <a:p>
            <a:pPr lvl="0"/>
            <a:r>
              <a:rPr lang="en-US" altLang="zh-CN"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从</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政府</a:t>
            </a:r>
            <a:r>
              <a:rPr lang="zh-CN" altLang="zh-CN"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层面</a:t>
            </a:r>
            <a:r>
              <a:rPr lang="zh-CN" altLang="en-US"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要求</a:t>
            </a:r>
            <a:r>
              <a:rPr lang="zh-CN" altLang="zh-CN"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建立</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完善</a:t>
            </a:r>
            <a:r>
              <a:rPr lang="zh-CN" altLang="en-US"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安全</a:t>
            </a:r>
            <a:r>
              <a:rPr lang="zh-CN" altLang="zh-CN" sz="3200"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风险评估与论证</a:t>
            </a:r>
            <a:r>
              <a:rPr lang="zh-CN" altLang="zh-CN"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机制</a:t>
            </a:r>
            <a:r>
              <a:rPr lang="zh-CN" altLang="en-US" sz="3200"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，把预防放在了重要位置，也</a:t>
            </a:r>
            <a:r>
              <a:rPr lang="zh-CN" altLang="zh-CN" sz="32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是</a:t>
            </a:r>
            <a:r>
              <a:rPr lang="zh-CN" altLang="zh-CN" sz="32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法律从</a:t>
            </a:r>
            <a:r>
              <a:rPr lang="zh-CN" altLang="zh-CN" sz="32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宏观</a:t>
            </a:r>
            <a:r>
              <a:rPr lang="zh-CN" altLang="en-US" sz="32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上</a:t>
            </a:r>
            <a:r>
              <a:rPr lang="zh-CN" altLang="zh-CN" sz="32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提出</a:t>
            </a:r>
            <a:r>
              <a:rPr lang="zh-CN" altLang="zh-CN" sz="32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化解和防范安全风险的</a:t>
            </a:r>
            <a:r>
              <a:rPr lang="zh-CN" altLang="zh-CN" sz="32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规定</a:t>
            </a:r>
            <a:r>
              <a:rPr lang="zh-CN" altLang="en-US" sz="32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95940"/>
            <a:ext cx="12104915" cy="6370975"/>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二）从监管部门层面提出</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了建立</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重大危险源、重大事故隐患、事故应急救援等信息系统，</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加强监测</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与监管。</a:t>
            </a:r>
            <a:endParaRPr lang="zh-CN" altLang="zh-CN" sz="3200" kern="100" dirty="0">
              <a:latin typeface="Calibri" panose="020F0502020204030204" pitchFamily="34" charset="0"/>
              <a:cs typeface="Times New Roman" panose="02020603050405020304" pitchFamily="18" charset="0"/>
            </a:endParaRPr>
          </a:p>
          <a:p>
            <a:pPr indent="406400" algn="just">
              <a:spcAft>
                <a:spcPts val="0"/>
              </a:spcAft>
            </a:pPr>
            <a:r>
              <a:rPr lang="en-US" altLang="zh-CN" sz="2600" kern="100" dirty="0" smtClean="0">
                <a:latin typeface="+mn-ea"/>
                <a:cs typeface="Times New Roman" panose="02020603050405020304" pitchFamily="18" charset="0"/>
              </a:rPr>
              <a:t>  </a:t>
            </a:r>
            <a:r>
              <a:rPr lang="zh-CN" altLang="zh-CN" sz="2600" kern="100" dirty="0" smtClean="0">
                <a:latin typeface="+mn-ea"/>
                <a:cs typeface="Times New Roman" panose="02020603050405020304" pitchFamily="18" charset="0"/>
              </a:rPr>
              <a:t>新</a:t>
            </a:r>
            <a:r>
              <a:rPr lang="zh-CN" altLang="zh-CN" sz="2600" kern="100" dirty="0">
                <a:latin typeface="+mn-ea"/>
                <a:cs typeface="Times New Roman" panose="02020603050405020304" pitchFamily="18" charset="0"/>
              </a:rPr>
              <a:t>《安法》第四十条第二款</a:t>
            </a:r>
            <a:r>
              <a:rPr lang="en-US" altLang="zh-CN" sz="2600" kern="100" dirty="0">
                <a:latin typeface="+mn-ea"/>
                <a:cs typeface="Times New Roman" panose="02020603050405020304" pitchFamily="18" charset="0"/>
              </a:rPr>
              <a:t>“ </a:t>
            </a:r>
            <a:r>
              <a:rPr lang="zh-CN" altLang="zh-CN" sz="2600" kern="100" dirty="0">
                <a:latin typeface="+mn-ea"/>
                <a:cs typeface="Times New Roman" panose="02020603050405020304" pitchFamily="18" charset="0"/>
              </a:rPr>
              <a:t>生产经营单位应当按照国家有关规定将本单位重大危险源及有关安全措施、应急措施报有关地方人民政府应急管理部门和有关部门备案。</a:t>
            </a:r>
            <a:r>
              <a:rPr lang="zh-CN" altLang="zh-CN" sz="2600" u="sng" kern="100" dirty="0">
                <a:latin typeface="+mn-ea"/>
                <a:cs typeface="Times New Roman" panose="02020603050405020304" pitchFamily="18" charset="0"/>
              </a:rPr>
              <a:t>有关地方人民政府应急管理部门和有关部门应当通过相关信息系统实现信息共享</a:t>
            </a:r>
            <a:r>
              <a:rPr lang="zh-CN" altLang="zh-CN" sz="2600" kern="100" dirty="0">
                <a:latin typeface="+mn-ea"/>
                <a:cs typeface="Times New Roman" panose="02020603050405020304" pitchFamily="18" charset="0"/>
              </a:rPr>
              <a:t>。</a:t>
            </a:r>
            <a:r>
              <a:rPr lang="en-US" altLang="zh-CN" sz="2600" kern="100" dirty="0">
                <a:latin typeface="+mn-ea"/>
                <a:cs typeface="Times New Roman" panose="02020603050405020304" pitchFamily="18" charset="0"/>
              </a:rPr>
              <a:t>” </a:t>
            </a:r>
            <a:endParaRPr lang="zh-CN" altLang="zh-CN" sz="2600" kern="100" dirty="0">
              <a:latin typeface="+mn-ea"/>
              <a:cs typeface="Times New Roman" panose="02020603050405020304" pitchFamily="18" charset="0"/>
            </a:endParaRPr>
          </a:p>
          <a:p>
            <a:pPr indent="406400" algn="just">
              <a:spcAft>
                <a:spcPts val="0"/>
              </a:spcAft>
            </a:pPr>
            <a:r>
              <a:rPr lang="en-US" altLang="zh-CN" sz="2600" kern="100" dirty="0">
                <a:latin typeface="+mn-ea"/>
                <a:cs typeface="Times New Roman" panose="02020603050405020304" pitchFamily="18" charset="0"/>
              </a:rPr>
              <a:t> </a:t>
            </a:r>
            <a:r>
              <a:rPr lang="en-US" altLang="zh-CN" sz="2600" kern="100" dirty="0" smtClean="0">
                <a:latin typeface="+mn-ea"/>
                <a:cs typeface="Times New Roman" panose="02020603050405020304" pitchFamily="18" charset="0"/>
              </a:rPr>
              <a:t> </a:t>
            </a:r>
            <a:r>
              <a:rPr lang="zh-CN" altLang="zh-CN" sz="2600" kern="100" dirty="0" smtClean="0">
                <a:latin typeface="+mn-ea"/>
                <a:cs typeface="Times New Roman" panose="02020603050405020304" pitchFamily="18" charset="0"/>
              </a:rPr>
              <a:t>新</a:t>
            </a:r>
            <a:r>
              <a:rPr lang="zh-CN" altLang="zh-CN" sz="2600" kern="100" dirty="0">
                <a:latin typeface="+mn-ea"/>
                <a:cs typeface="Times New Roman" panose="02020603050405020304" pitchFamily="18" charset="0"/>
              </a:rPr>
              <a:t>《安法》第四十一条第三款</a:t>
            </a:r>
            <a:r>
              <a:rPr lang="en-US" altLang="zh-CN" sz="2600" kern="100" dirty="0">
                <a:latin typeface="+mn-ea"/>
                <a:cs typeface="Times New Roman" panose="02020603050405020304" pitchFamily="18" charset="0"/>
              </a:rPr>
              <a:t>“</a:t>
            </a:r>
            <a:r>
              <a:rPr lang="zh-CN" altLang="zh-CN" sz="2600" kern="100" dirty="0">
                <a:latin typeface="+mn-ea"/>
                <a:cs typeface="Times New Roman" panose="02020603050405020304" pitchFamily="18" charset="0"/>
              </a:rPr>
              <a:t>县级以上地方各级人民政府负有安全生产监督管理职责的部门应当</a:t>
            </a:r>
            <a:r>
              <a:rPr lang="zh-CN" altLang="zh-CN" sz="2600" u="sng" kern="100" dirty="0">
                <a:latin typeface="+mn-ea"/>
                <a:cs typeface="Times New Roman" panose="02020603050405020304" pitchFamily="18" charset="0"/>
              </a:rPr>
              <a:t>将重大事故隐患纳入相关信息系统，</a:t>
            </a:r>
            <a:r>
              <a:rPr lang="zh-CN" altLang="zh-CN" sz="2600" kern="100" dirty="0">
                <a:latin typeface="+mn-ea"/>
                <a:cs typeface="Times New Roman" panose="02020603050405020304" pitchFamily="18" charset="0"/>
              </a:rPr>
              <a:t>建立健全重大事故隐患治理督办制度，督促生产经营单位消除重大事故隐患。</a:t>
            </a:r>
            <a:r>
              <a:rPr lang="en-US" altLang="zh-CN" sz="2600" kern="100" dirty="0">
                <a:latin typeface="+mn-ea"/>
                <a:cs typeface="Times New Roman" panose="02020603050405020304" pitchFamily="18" charset="0"/>
              </a:rPr>
              <a:t>”</a:t>
            </a:r>
            <a:endParaRPr lang="zh-CN" altLang="zh-CN" sz="2600" kern="100" dirty="0">
              <a:latin typeface="+mn-ea"/>
              <a:cs typeface="Times New Roman" panose="02020603050405020304" pitchFamily="18" charset="0"/>
            </a:endParaRPr>
          </a:p>
          <a:p>
            <a:pPr indent="406400" algn="just">
              <a:spcAft>
                <a:spcPts val="0"/>
              </a:spcAft>
            </a:pPr>
            <a:r>
              <a:rPr lang="en-US" altLang="zh-CN" sz="2600" kern="100" dirty="0">
                <a:latin typeface="+mn-ea"/>
                <a:cs typeface="Times New Roman" panose="02020603050405020304" pitchFamily="18" charset="0"/>
              </a:rPr>
              <a:t> </a:t>
            </a:r>
            <a:r>
              <a:rPr lang="en-US" altLang="zh-CN" sz="2600" kern="100" dirty="0" smtClean="0">
                <a:latin typeface="+mn-ea"/>
                <a:cs typeface="Times New Roman" panose="02020603050405020304" pitchFamily="18" charset="0"/>
              </a:rPr>
              <a:t> </a:t>
            </a:r>
            <a:r>
              <a:rPr lang="zh-CN" altLang="zh-CN" sz="2600" kern="100" dirty="0" smtClean="0">
                <a:latin typeface="+mn-ea"/>
                <a:cs typeface="Times New Roman" panose="02020603050405020304" pitchFamily="18" charset="0"/>
              </a:rPr>
              <a:t>新</a:t>
            </a:r>
            <a:r>
              <a:rPr lang="zh-CN" altLang="zh-CN" sz="2600" kern="100" dirty="0">
                <a:latin typeface="+mn-ea"/>
                <a:cs typeface="Times New Roman" panose="02020603050405020304" pitchFamily="18" charset="0"/>
              </a:rPr>
              <a:t>《安法》第七十九条第二款</a:t>
            </a:r>
            <a:r>
              <a:rPr lang="en-US" altLang="zh-CN" sz="2600" kern="100" dirty="0">
                <a:latin typeface="+mn-ea"/>
                <a:cs typeface="Times New Roman" panose="02020603050405020304" pitchFamily="18" charset="0"/>
              </a:rPr>
              <a:t>“…</a:t>
            </a:r>
            <a:r>
              <a:rPr lang="zh-CN" altLang="zh-CN" sz="2600" kern="100" dirty="0">
                <a:latin typeface="+mn-ea"/>
                <a:cs typeface="Times New Roman" panose="02020603050405020304" pitchFamily="18" charset="0"/>
              </a:rPr>
              <a:t>县级以上地方人民政府</a:t>
            </a:r>
            <a:r>
              <a:rPr lang="zh-CN" altLang="zh-CN" sz="2600" u="sng" kern="100" dirty="0">
                <a:latin typeface="+mn-ea"/>
                <a:cs typeface="Times New Roman" panose="02020603050405020304" pitchFamily="18" charset="0"/>
              </a:rPr>
              <a:t>建立健全相关行业、领域、地区的生产安全事故应急救援信息系统，实现互联互通、信息共享，通过推行网上安全信息采集、安全监管和监测预警，提升监管的精准化、智能化水平</a:t>
            </a:r>
            <a:r>
              <a:rPr lang="zh-CN" altLang="zh-CN" sz="2600" kern="100" dirty="0">
                <a:latin typeface="+mn-ea"/>
                <a:cs typeface="Times New Roman" panose="02020603050405020304" pitchFamily="18" charset="0"/>
              </a:rPr>
              <a:t>。</a:t>
            </a:r>
            <a:r>
              <a:rPr lang="en-US" altLang="zh-CN" sz="2600" kern="100" dirty="0">
                <a:latin typeface="+mn-ea"/>
                <a:cs typeface="Times New Roman" panose="02020603050405020304" pitchFamily="18" charset="0"/>
              </a:rPr>
              <a:t>”</a:t>
            </a:r>
            <a:endParaRPr lang="zh-CN" altLang="zh-CN" sz="2600" kern="100" dirty="0">
              <a:latin typeface="+mn-ea"/>
              <a:cs typeface="Times New Roman" panose="02020603050405020304" pitchFamily="18" charset="0"/>
            </a:endParaRPr>
          </a:p>
          <a:p>
            <a:pPr indent="406400" algn="just">
              <a:spcAft>
                <a:spcPts val="0"/>
              </a:spcAft>
            </a:pPr>
            <a:r>
              <a:rPr lang="en-US"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这</a:t>
            </a:r>
            <a:r>
              <a:rPr lang="zh-CN" altLang="zh-CN" sz="2800" kern="100" dirty="0">
                <a:latin typeface="Times New Roman" panose="02020603050405020304" pitchFamily="18" charset="0"/>
                <a:ea typeface="方正仿宋_GBK" panose="03000509000000000000" pitchFamily="65" charset="-122"/>
                <a:cs typeface="Times New Roman" panose="02020603050405020304" pitchFamily="18" charset="0"/>
              </a:rPr>
              <a:t>三个条款中</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新增</a:t>
            </a:r>
            <a:r>
              <a:rPr lang="zh-CN" altLang="en-US"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内容</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要求</a:t>
            </a:r>
            <a:r>
              <a:rPr lang="zh-CN" altLang="zh-CN" sz="2800" kern="100" dirty="0">
                <a:latin typeface="Times New Roman" panose="02020603050405020304" pitchFamily="18" charset="0"/>
                <a:ea typeface="方正仿宋_GBK" panose="03000509000000000000" pitchFamily="65" charset="-122"/>
                <a:cs typeface="Times New Roman" panose="02020603050405020304" pitchFamily="18" charset="0"/>
              </a:rPr>
              <a:t>建立相关信息系统、实现信息共享、健全督办制度、督促</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消除隐患</a:t>
            </a:r>
            <a:r>
              <a:rPr lang="zh-CN" altLang="zh-CN" sz="2800" kern="100" dirty="0">
                <a:latin typeface="Times New Roman" panose="02020603050405020304" pitchFamily="18" charset="0"/>
                <a:ea typeface="方正仿宋_GBK" panose="03000509000000000000" pitchFamily="65" charset="-122"/>
                <a:cs typeface="Times New Roman" panose="02020603050405020304" pitchFamily="18" charset="0"/>
              </a:rPr>
              <a:t>、加强安全监管和监测预警</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等，</a:t>
            </a:r>
            <a:r>
              <a:rPr lang="zh-CN" altLang="zh-CN" sz="2800" kern="100" dirty="0">
                <a:latin typeface="Times New Roman" panose="02020603050405020304" pitchFamily="18" charset="0"/>
                <a:ea typeface="方正仿宋_GBK" panose="03000509000000000000" pitchFamily="65" charset="-122"/>
                <a:cs typeface="Times New Roman" panose="02020603050405020304" pitchFamily="18" charset="0"/>
              </a:rPr>
              <a:t>这些相关规定是要求安全监管部门通过信息化、精准化、智能化</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来</a:t>
            </a:r>
            <a:r>
              <a:rPr lang="zh-CN" altLang="en-US"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提高预防能力、</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防范安全</a:t>
            </a:r>
            <a:r>
              <a:rPr lang="zh-CN" altLang="zh-CN" sz="2800" kern="100" dirty="0">
                <a:latin typeface="Times New Roman" panose="02020603050405020304" pitchFamily="18" charset="0"/>
                <a:ea typeface="方正仿宋_GBK" panose="03000509000000000000" pitchFamily="65" charset="-122"/>
                <a:cs typeface="Times New Roman" panose="02020603050405020304" pitchFamily="18" charset="0"/>
              </a:rPr>
              <a:t>风险。</a:t>
            </a:r>
            <a:endParaRPr lang="zh-CN" altLang="zh-CN" sz="2800" kern="100" dirty="0">
              <a:latin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204787" y="546100"/>
            <a:ext cx="11782425" cy="777875"/>
          </a:xfrm>
        </p:spPr>
        <p:txBody>
          <a:bodyPr>
            <a:normAutofit/>
          </a:bodyPr>
          <a:lstStyle/>
          <a:p>
            <a:r>
              <a:rPr lang="en-US" altLang="zh-CN" dirty="0" smtClean="0"/>
              <a:t>           </a:t>
            </a:r>
            <a:r>
              <a:rPr lang="zh-CN" altLang="zh-CN" sz="3600" dirty="0" smtClean="0">
                <a:latin typeface="方正黑体_GBK" panose="03000509000000000000" pitchFamily="65" charset="-122"/>
                <a:ea typeface="方正黑体_GBK" panose="03000509000000000000" pitchFamily="65" charset="-122"/>
              </a:rPr>
              <a:t>新《安法》</a:t>
            </a:r>
            <a:r>
              <a:rPr lang="zh-CN" altLang="en-US" sz="3600" dirty="0" smtClean="0">
                <a:latin typeface="方正黑体_GBK" panose="03000509000000000000" pitchFamily="65" charset="-122"/>
                <a:ea typeface="方正黑体_GBK" panose="03000509000000000000" pitchFamily="65" charset="-122"/>
              </a:rPr>
              <a:t>修改</a:t>
            </a:r>
            <a:r>
              <a:rPr lang="zh-CN" altLang="zh-CN" sz="3600" dirty="0" smtClean="0">
                <a:latin typeface="方正黑体_GBK" panose="03000509000000000000" pitchFamily="65" charset="-122"/>
                <a:ea typeface="方正黑体_GBK" panose="03000509000000000000" pitchFamily="65" charset="-122"/>
              </a:rPr>
              <a:t>的</a:t>
            </a:r>
            <a:r>
              <a:rPr lang="zh-CN" altLang="zh-CN" sz="3600" dirty="0">
                <a:latin typeface="方正黑体_GBK" panose="03000509000000000000" pitchFamily="65" charset="-122"/>
                <a:ea typeface="方正黑体_GBK" panose="03000509000000000000" pitchFamily="65" charset="-122"/>
              </a:rPr>
              <a:t>基本</a:t>
            </a:r>
            <a:r>
              <a:rPr lang="zh-CN" altLang="zh-CN" sz="3600" dirty="0" smtClean="0">
                <a:latin typeface="方正黑体_GBK" panose="03000509000000000000" pitchFamily="65" charset="-122"/>
                <a:ea typeface="方正黑体_GBK" panose="03000509000000000000" pitchFamily="65" charset="-122"/>
              </a:rPr>
              <a:t>特点</a:t>
            </a:r>
            <a:endParaRPr lang="zh-CN" altLang="en-US" sz="3600" dirty="0">
              <a:latin typeface="方正黑体_GBK" panose="03000509000000000000" pitchFamily="65" charset="-122"/>
              <a:ea typeface="方正黑体_GBK" panose="03000509000000000000" pitchFamily="65" charset="-122"/>
            </a:endParaRPr>
          </a:p>
        </p:txBody>
      </p:sp>
      <p:sp>
        <p:nvSpPr>
          <p:cNvPr id="3" name="内容占位符 2"/>
          <p:cNvSpPr>
            <a:spLocks noGrp="1"/>
          </p:cNvSpPr>
          <p:nvPr>
            <p:ph idx="1"/>
          </p:nvPr>
        </p:nvSpPr>
        <p:spPr/>
        <p:txBody>
          <a:bodyPr/>
          <a:lstStyle/>
          <a:p>
            <a:pPr marL="0" indent="0">
              <a:buNone/>
            </a:pPr>
            <a:r>
              <a:rPr lang="en-US" altLang="zh-CN" b="1" dirty="0" smtClean="0">
                <a:latin typeface="+mn-ea"/>
              </a:rPr>
              <a:t>    </a:t>
            </a:r>
            <a:r>
              <a:rPr lang="zh-CN" altLang="zh-CN" b="1" dirty="0" smtClean="0">
                <a:latin typeface="+mn-ea"/>
              </a:rPr>
              <a:t>一、进一步</a:t>
            </a:r>
            <a:r>
              <a:rPr lang="zh-CN" altLang="zh-CN" b="1" dirty="0">
                <a:latin typeface="+mn-ea"/>
              </a:rPr>
              <a:t>完善安全生产工作的原则要求</a:t>
            </a:r>
            <a:endParaRPr lang="en-US" altLang="zh-CN" b="1" dirty="0">
              <a:latin typeface="+mn-ea"/>
            </a:endParaRPr>
          </a:p>
          <a:p>
            <a:pPr marL="0" indent="0">
              <a:buNone/>
            </a:pPr>
            <a:r>
              <a:rPr lang="en-US" altLang="zh-CN" b="1" dirty="0" smtClean="0">
                <a:latin typeface="+mn-ea"/>
              </a:rPr>
              <a:t>    </a:t>
            </a:r>
            <a:r>
              <a:rPr lang="zh-CN" altLang="zh-CN" b="1" dirty="0" smtClean="0">
                <a:latin typeface="+mn-ea"/>
              </a:rPr>
              <a:t>二</a:t>
            </a:r>
            <a:r>
              <a:rPr lang="zh-CN" altLang="zh-CN" b="1" dirty="0">
                <a:latin typeface="+mn-ea"/>
              </a:rPr>
              <a:t>、进一步明晰政府及部门的安全生产</a:t>
            </a:r>
            <a:r>
              <a:rPr lang="zh-CN" altLang="zh-CN" b="1" dirty="0" smtClean="0">
                <a:latin typeface="+mn-ea"/>
              </a:rPr>
              <a:t>职责</a:t>
            </a:r>
            <a:endParaRPr lang="en-US" altLang="zh-CN" b="1" dirty="0" smtClean="0">
              <a:latin typeface="+mn-ea"/>
            </a:endParaRPr>
          </a:p>
          <a:p>
            <a:pPr marL="0" indent="0">
              <a:buNone/>
            </a:pPr>
            <a:r>
              <a:rPr lang="en-US" altLang="zh-CN" b="1" dirty="0" smtClean="0">
                <a:latin typeface="+mn-ea"/>
              </a:rPr>
              <a:t>    </a:t>
            </a:r>
            <a:r>
              <a:rPr lang="zh-CN" altLang="zh-CN" b="1" dirty="0" smtClean="0">
                <a:latin typeface="+mn-ea"/>
              </a:rPr>
              <a:t>三</a:t>
            </a:r>
            <a:r>
              <a:rPr lang="zh-CN" altLang="zh-CN" b="1" dirty="0">
                <a:latin typeface="+mn-ea"/>
              </a:rPr>
              <a:t>、进一步压实生产经营单位安全生产主体责任</a:t>
            </a:r>
            <a:endParaRPr lang="zh-CN" altLang="zh-CN" b="1" dirty="0">
              <a:latin typeface="+mn-ea"/>
            </a:endParaRPr>
          </a:p>
          <a:p>
            <a:pPr marL="0" indent="0">
              <a:buNone/>
            </a:pPr>
            <a:r>
              <a:rPr lang="en-US" altLang="zh-CN" b="1" dirty="0" smtClean="0">
                <a:latin typeface="+mn-ea"/>
              </a:rPr>
              <a:t>    </a:t>
            </a:r>
            <a:r>
              <a:rPr lang="zh-CN" altLang="zh-CN" b="1" dirty="0" smtClean="0">
                <a:latin typeface="+mn-ea"/>
              </a:rPr>
              <a:t>四</a:t>
            </a:r>
            <a:r>
              <a:rPr lang="zh-CN" altLang="zh-CN" b="1" dirty="0">
                <a:latin typeface="+mn-ea"/>
              </a:rPr>
              <a:t>、进一步加大安全生产行政处罚的力度</a:t>
            </a:r>
            <a:endParaRPr lang="zh-CN" altLang="zh-CN" b="1" dirty="0">
              <a:latin typeface="+mn-ea"/>
            </a:endParaRPr>
          </a:p>
          <a:p>
            <a:pPr marL="0" indent="0">
              <a:buNone/>
            </a:pPr>
            <a:r>
              <a:rPr lang="en-US" altLang="zh-CN" b="1" dirty="0" smtClean="0">
                <a:latin typeface="+mn-ea"/>
              </a:rPr>
              <a:t>    </a:t>
            </a:r>
            <a:r>
              <a:rPr lang="zh-CN" altLang="zh-CN" b="1" dirty="0" smtClean="0">
                <a:latin typeface="+mn-ea"/>
              </a:rPr>
              <a:t>五</a:t>
            </a:r>
            <a:r>
              <a:rPr lang="zh-CN" altLang="zh-CN" b="1" dirty="0">
                <a:latin typeface="+mn-ea"/>
              </a:rPr>
              <a:t>、进一步</a:t>
            </a:r>
            <a:r>
              <a:rPr lang="zh-CN" altLang="zh-CN" b="1" dirty="0" smtClean="0">
                <a:latin typeface="+mn-ea"/>
              </a:rPr>
              <a:t>体现</a:t>
            </a:r>
            <a:r>
              <a:rPr lang="zh-CN" altLang="en-US" b="1" dirty="0" smtClean="0">
                <a:latin typeface="+mn-ea"/>
              </a:rPr>
              <a:t>安全生产</a:t>
            </a:r>
            <a:r>
              <a:rPr lang="en-US" altLang="zh-CN" b="1" dirty="0" smtClean="0">
                <a:latin typeface="+mn-ea"/>
              </a:rPr>
              <a:t>“</a:t>
            </a:r>
            <a:r>
              <a:rPr lang="zh-CN" altLang="zh-CN" b="1" dirty="0">
                <a:latin typeface="+mn-ea"/>
              </a:rPr>
              <a:t>预防为主</a:t>
            </a:r>
            <a:r>
              <a:rPr lang="en-US" altLang="zh-CN" b="1" dirty="0">
                <a:latin typeface="+mn-ea"/>
              </a:rPr>
              <a:t>”</a:t>
            </a:r>
            <a:r>
              <a:rPr lang="zh-CN" altLang="zh-CN" b="1" dirty="0">
                <a:latin typeface="+mn-ea"/>
              </a:rPr>
              <a:t>方针</a:t>
            </a:r>
            <a:endParaRPr lang="zh-CN" altLang="zh-CN" b="1" dirty="0">
              <a:latin typeface="+mn-ea"/>
            </a:endParaRPr>
          </a:p>
          <a:p>
            <a:pPr marL="0" indent="0">
              <a:buNone/>
            </a:pPr>
            <a:r>
              <a:rPr lang="en-US" altLang="zh-CN" b="1" dirty="0" smtClean="0">
                <a:latin typeface="+mn-ea"/>
              </a:rPr>
              <a:t>    </a:t>
            </a:r>
            <a:r>
              <a:rPr lang="zh-CN" altLang="zh-CN" b="1" dirty="0" smtClean="0">
                <a:latin typeface="+mn-ea"/>
              </a:rPr>
              <a:t>六、进一步</a:t>
            </a:r>
            <a:r>
              <a:rPr lang="zh-CN" altLang="zh-CN" b="1" dirty="0">
                <a:latin typeface="+mn-ea"/>
              </a:rPr>
              <a:t>发展和创新</a:t>
            </a:r>
            <a:r>
              <a:rPr lang="zh-CN" altLang="zh-CN" b="1" dirty="0" smtClean="0">
                <a:latin typeface="+mn-ea"/>
              </a:rPr>
              <a:t>安全生产</a:t>
            </a:r>
            <a:r>
              <a:rPr lang="zh-CN" altLang="en-US" b="1" dirty="0" smtClean="0">
                <a:latin typeface="+mn-ea"/>
              </a:rPr>
              <a:t>有关</a:t>
            </a:r>
            <a:r>
              <a:rPr lang="zh-CN" altLang="zh-CN" b="1" dirty="0" smtClean="0">
                <a:latin typeface="+mn-ea"/>
              </a:rPr>
              <a:t>保障</a:t>
            </a:r>
            <a:r>
              <a:rPr lang="zh-CN" altLang="zh-CN" b="1" dirty="0">
                <a:latin typeface="+mn-ea"/>
              </a:rPr>
              <a:t>措施和制度</a:t>
            </a:r>
            <a:endParaRPr lang="zh-CN" altLang="zh-CN" b="1" dirty="0">
              <a:latin typeface="+mn-ea"/>
            </a:endParaRPr>
          </a:p>
          <a:p>
            <a:pPr marL="0" indent="0">
              <a:buNone/>
            </a:pPr>
            <a:endParaRPr lang="zh-CN" altLang="en-US"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52399" y="108858"/>
            <a:ext cx="11702143" cy="5016758"/>
          </a:xfrm>
          <a:prstGeom prst="rect">
            <a:avLst/>
          </a:prstGeom>
        </p:spPr>
        <p:txBody>
          <a:bodyPr wrap="square">
            <a:spAutoFit/>
          </a:bodyPr>
          <a:lstStyle/>
          <a:p>
            <a:pPr indent="406400" algn="just">
              <a:spcAft>
                <a:spcPts val="0"/>
              </a:spcAft>
            </a:pPr>
            <a:r>
              <a:rPr lang="en-US"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三）从生产经营单位层面</a:t>
            </a:r>
            <a:r>
              <a:rPr lang="zh-CN"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提出</a:t>
            </a:r>
            <a:r>
              <a:rPr lang="zh-CN" altLang="en-US"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了</a:t>
            </a:r>
            <a:r>
              <a:rPr lang="zh-CN"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强化</a:t>
            </a:r>
            <a:r>
              <a:rPr lang="zh-CN" altLang="en-US"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安全</a:t>
            </a:r>
            <a:r>
              <a:rPr lang="zh-CN"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风险分级</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管控和</a:t>
            </a:r>
            <a:r>
              <a:rPr lang="zh-CN" altLang="zh-CN" sz="3200" kern="100" dirty="0" smtClean="0">
                <a:latin typeface="方正楷体_GBK" panose="03000509000000000000" pitchFamily="65" charset="-122"/>
                <a:ea typeface="方正楷体_GBK" panose="03000509000000000000" pitchFamily="65" charset="-122"/>
                <a:cs typeface="Times New Roman" panose="02020603050405020304" pitchFamily="18" charset="0"/>
              </a:rPr>
              <a:t>隐患排</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查治理。</a:t>
            </a:r>
            <a:endPar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endParaRPr>
          </a:p>
          <a:p>
            <a:pPr indent="408305" algn="just">
              <a:spcAft>
                <a:spcPts val="0"/>
              </a:spcAft>
            </a:pPr>
            <a:r>
              <a:rPr lang="en-US" altLang="zh-CN" sz="3200" b="1" kern="100" dirty="0" smtClean="0">
                <a:latin typeface="Times New Roman" panose="02020603050405020304" pitchFamily="18" charset="0"/>
                <a:cs typeface="Times New Roman" panose="02020603050405020304" pitchFamily="18" charset="0"/>
              </a:rPr>
              <a:t>    1</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明确要求生产经营单位必须构建安全风险分级管控和隐患排查治理双重预防机制</a:t>
            </a:r>
            <a:r>
              <a:rPr lang="zh-CN" altLang="zh-CN" sz="3200" b="1" kern="100" dirty="0" smtClean="0">
                <a:latin typeface="Times New Roman" panose="02020603050405020304" pitchFamily="18" charset="0"/>
                <a:cs typeface="Times New Roman" panose="02020603050405020304" pitchFamily="18" charset="0"/>
              </a:rPr>
              <a:t>。</a:t>
            </a:r>
            <a:endParaRPr lang="en-US" altLang="zh-CN" sz="3200" b="1" kern="100" dirty="0" smtClean="0">
              <a:latin typeface="Times New Roman" panose="02020603050405020304" pitchFamily="18" charset="0"/>
              <a:cs typeface="Times New Roman" panose="02020603050405020304" pitchFamily="18" charset="0"/>
            </a:endParaRPr>
          </a:p>
          <a:p>
            <a:pPr indent="408305" algn="just">
              <a:spcAft>
                <a:spcPts val="0"/>
              </a:spcAft>
            </a:pPr>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zh-CN" altLang="zh-CN" sz="3200" kern="100" dirty="0" smtClean="0">
                <a:latin typeface="Times New Roman" panose="02020603050405020304" pitchFamily="18" charset="0"/>
                <a:cs typeface="Times New Roman" panose="02020603050405020304" pitchFamily="18" charset="0"/>
              </a:rPr>
              <a:t>新</a:t>
            </a:r>
            <a:r>
              <a:rPr lang="zh-CN" altLang="zh-CN" sz="3200" kern="100" dirty="0">
                <a:latin typeface="Times New Roman" panose="02020603050405020304" pitchFamily="18" charset="0"/>
                <a:cs typeface="Times New Roman" panose="02020603050405020304" pitchFamily="18" charset="0"/>
              </a:rPr>
              <a:t>《安法》第四条第一款中</a:t>
            </a:r>
            <a:r>
              <a:rPr lang="en-US" altLang="zh-CN" sz="3200" kern="100" dirty="0" smtClean="0">
                <a:latin typeface="Times New Roman" panose="02020603050405020304" pitchFamily="18" charset="0"/>
                <a:cs typeface="Times New Roman" panose="02020603050405020304" pitchFamily="18" charset="0"/>
              </a:rPr>
              <a:t>“…</a:t>
            </a:r>
            <a:r>
              <a:rPr lang="zh-CN" altLang="en-US" sz="3200" kern="100" dirty="0" smtClean="0">
                <a:latin typeface="Times New Roman" panose="02020603050405020304" pitchFamily="18" charset="0"/>
                <a:cs typeface="Times New Roman" panose="02020603050405020304" pitchFamily="18" charset="0"/>
              </a:rPr>
              <a:t>，</a:t>
            </a:r>
            <a:r>
              <a:rPr lang="zh-CN" altLang="zh-CN" sz="3200" kern="100" dirty="0" smtClean="0">
                <a:latin typeface="Times New Roman" panose="02020603050405020304" pitchFamily="18" charset="0"/>
                <a:cs typeface="Times New Roman" panose="02020603050405020304" pitchFamily="18" charset="0"/>
              </a:rPr>
              <a:t>加强</a:t>
            </a:r>
            <a:r>
              <a:rPr lang="zh-CN" altLang="zh-CN" sz="3200" kern="100" dirty="0">
                <a:latin typeface="Times New Roman" panose="02020603050405020304" pitchFamily="18" charset="0"/>
                <a:cs typeface="Times New Roman" panose="02020603050405020304" pitchFamily="18" charset="0"/>
              </a:rPr>
              <a:t>安全生产标准化、信息化建设，</a:t>
            </a:r>
            <a:r>
              <a:rPr lang="zh-CN" altLang="zh-CN" sz="3200" u="sng" kern="100" dirty="0">
                <a:latin typeface="Times New Roman" panose="02020603050405020304" pitchFamily="18" charset="0"/>
                <a:cs typeface="Times New Roman" panose="02020603050405020304" pitchFamily="18" charset="0"/>
              </a:rPr>
              <a:t>构建安全风险分级管控和隐患排查治理双重预防机制</a:t>
            </a:r>
            <a:r>
              <a:rPr lang="zh-CN" altLang="zh-CN" sz="3200" kern="100" dirty="0">
                <a:latin typeface="Times New Roman" panose="02020603050405020304" pitchFamily="18" charset="0"/>
                <a:cs typeface="Times New Roman" panose="02020603050405020304" pitchFamily="18" charset="0"/>
              </a:rPr>
              <a:t>，</a:t>
            </a:r>
            <a:r>
              <a:rPr lang="zh-CN" altLang="zh-CN" sz="3200" u="sng" kern="100" dirty="0">
                <a:latin typeface="Times New Roman" panose="02020603050405020304" pitchFamily="18" charset="0"/>
                <a:cs typeface="Times New Roman" panose="02020603050405020304" pitchFamily="18" charset="0"/>
              </a:rPr>
              <a:t>健全风险防范化解机制</a:t>
            </a:r>
            <a:r>
              <a:rPr lang="zh-CN" altLang="zh-CN" sz="3200" kern="100" dirty="0">
                <a:latin typeface="Times New Roman" panose="02020603050405020304" pitchFamily="18" charset="0"/>
                <a:cs typeface="Times New Roman" panose="02020603050405020304" pitchFamily="18" charset="0"/>
              </a:rPr>
              <a:t>，提高安全生产水平，确保安全生产。</a:t>
            </a:r>
            <a:r>
              <a:rPr lang="en-US" altLang="zh-CN" sz="3200" kern="100" dirty="0">
                <a:latin typeface="Times New Roman" panose="02020603050405020304" pitchFamily="18" charset="0"/>
                <a:cs typeface="Times New Roman" panose="02020603050405020304" pitchFamily="18" charset="0"/>
              </a:rPr>
              <a:t>”</a:t>
            </a:r>
            <a:endParaRPr lang="zh-CN" altLang="zh-CN" sz="3200" kern="100" dirty="0">
              <a:latin typeface="Times New Roman" panose="02020603050405020304" pitchFamily="18" charset="0"/>
              <a:cs typeface="Times New Roman" panose="02020603050405020304" pitchFamily="18" charset="0"/>
            </a:endParaRPr>
          </a:p>
          <a:p>
            <a:r>
              <a:rPr lang="en-US"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新</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《安法》规定生产经营单位要</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构建</a:t>
            </a:r>
            <a:r>
              <a:rPr lang="zh-CN" altLang="en-US" sz="3200" dirty="0" smtClean="0">
                <a:latin typeface="方正仿宋_GBK" panose="03000509000000000000" pitchFamily="65" charset="-122"/>
                <a:ea typeface="方正仿宋_GBK" panose="03000509000000000000" pitchFamily="65" charset="-122"/>
                <a:cs typeface="Times New Roman" panose="02020603050405020304" pitchFamily="18" charset="0"/>
              </a:rPr>
              <a:t>安全</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风险</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分级管控和隐患排查治理双重预防工作机制，是安全生产</a:t>
            </a:r>
            <a:r>
              <a:rPr lang="en-US" altLang="zh-CN" sz="3200" dirty="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预防为主</a:t>
            </a:r>
            <a:r>
              <a:rPr lang="en-US" altLang="zh-CN" sz="32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方针在生产经营单位的具体体现。</a:t>
            </a:r>
            <a:endParaRPr lang="zh-CN" altLang="en-US" sz="32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8857" y="174170"/>
            <a:ext cx="11930743" cy="6001643"/>
          </a:xfrm>
          <a:prstGeom prst="rect">
            <a:avLst/>
          </a:prstGeom>
        </p:spPr>
        <p:txBody>
          <a:bodyPr wrap="square">
            <a:spAutoFit/>
          </a:bodyPr>
          <a:lstStyle/>
          <a:p>
            <a:pPr indent="408305" algn="just"/>
            <a:r>
              <a:rPr lang="en-US" altLang="zh-CN" sz="3200" b="1" kern="100" dirty="0" smtClean="0">
                <a:latin typeface="Times New Roman" panose="02020603050405020304" pitchFamily="18" charset="0"/>
                <a:cs typeface="Times New Roman" panose="02020603050405020304" pitchFamily="18" charset="0"/>
              </a:rPr>
              <a:t>    2</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明确要求生产经营单位要强化安全风险和</a:t>
            </a:r>
            <a:r>
              <a:rPr lang="zh-CN" altLang="zh-CN" sz="3200" b="1" kern="100" dirty="0" smtClean="0">
                <a:latin typeface="Times New Roman" panose="02020603050405020304" pitchFamily="18" charset="0"/>
                <a:cs typeface="Times New Roman" panose="02020603050405020304" pitchFamily="18" charset="0"/>
              </a:rPr>
              <a:t>事故隐患管理。</a:t>
            </a:r>
            <a:endParaRPr lang="en-US" altLang="zh-CN" sz="3200" b="1" kern="100" dirty="0" smtClean="0">
              <a:latin typeface="Times New Roman" panose="02020603050405020304" pitchFamily="18" charset="0"/>
              <a:cs typeface="Times New Roman" panose="02020603050405020304" pitchFamily="18" charset="0"/>
            </a:endParaRPr>
          </a:p>
          <a:p>
            <a:pPr indent="408305" algn="just"/>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zh-CN" altLang="zh-CN" sz="3200" kern="100" dirty="0" smtClean="0">
                <a:latin typeface="Times New Roman" panose="02020603050405020304" pitchFamily="18" charset="0"/>
                <a:cs typeface="Times New Roman" panose="02020603050405020304" pitchFamily="18" charset="0"/>
              </a:rPr>
              <a:t>新</a:t>
            </a:r>
            <a:r>
              <a:rPr lang="zh-CN" altLang="zh-CN" sz="3200" kern="100" dirty="0">
                <a:latin typeface="Times New Roman" panose="02020603050405020304" pitchFamily="18" charset="0"/>
                <a:cs typeface="Times New Roman" panose="02020603050405020304" pitchFamily="18" charset="0"/>
              </a:rPr>
              <a:t>《安法》在第二章</a:t>
            </a:r>
            <a:r>
              <a:rPr lang="en-US" altLang="zh-CN" sz="3200" kern="100" dirty="0">
                <a:latin typeface="Times New Roman" panose="02020603050405020304" pitchFamily="18" charset="0"/>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生产经营单位的安全生产保障</a:t>
            </a:r>
            <a:r>
              <a:rPr lang="en-US" altLang="zh-CN" sz="3200" kern="100" dirty="0">
                <a:latin typeface="Times New Roman" panose="02020603050405020304" pitchFamily="18" charset="0"/>
                <a:cs typeface="Times New Roman" panose="02020603050405020304" pitchFamily="18" charset="0"/>
              </a:rPr>
              <a:t>”</a:t>
            </a:r>
            <a:r>
              <a:rPr lang="zh-CN" altLang="zh-CN" sz="3200" kern="100" dirty="0">
                <a:latin typeface="Times New Roman" panose="02020603050405020304" pitchFamily="18" charset="0"/>
                <a:cs typeface="Times New Roman" panose="02020603050405020304" pitchFamily="18" charset="0"/>
              </a:rPr>
              <a:t>的内容修改中，重点突出了生产经营单位对安全风险和事故隐患的管理</a:t>
            </a:r>
            <a:r>
              <a:rPr lang="zh-CN" altLang="zh-CN" sz="3200" kern="100" dirty="0" smtClean="0">
                <a:latin typeface="Times New Roman" panose="02020603050405020304" pitchFamily="18" charset="0"/>
                <a:cs typeface="Times New Roman" panose="02020603050405020304" pitchFamily="18" charset="0"/>
              </a:rPr>
              <a:t>，</a:t>
            </a:r>
            <a:r>
              <a:rPr lang="zh-CN" altLang="zh-CN" sz="3200" kern="100" dirty="0">
                <a:latin typeface="Times New Roman" panose="02020603050405020304" pitchFamily="18" charset="0"/>
                <a:cs typeface="Times New Roman" panose="02020603050405020304" pitchFamily="18" charset="0"/>
              </a:rPr>
              <a:t>新增了以下内容：</a:t>
            </a:r>
            <a:endParaRPr lang="zh-CN" altLang="zh-CN" sz="3200" kern="100" dirty="0">
              <a:latin typeface="Times New Roman" panose="02020603050405020304" pitchFamily="18" charset="0"/>
              <a:cs typeface="Times New Roman" panose="02020603050405020304" pitchFamily="18" charset="0"/>
            </a:endParaRPr>
          </a:p>
          <a:p>
            <a:pPr indent="408305" algn="just">
              <a:spcAft>
                <a:spcPts val="0"/>
              </a:spcAft>
            </a:pPr>
            <a:r>
              <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一</a:t>
            </a:r>
            <a:r>
              <a:rPr lang="zh-CN"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是要求开展危险源辨识和评估</a:t>
            </a:r>
            <a:r>
              <a:rPr lang="zh-CN"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a:t>
            </a:r>
            <a:endPar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endParaRPr>
          </a:p>
          <a:p>
            <a:pPr indent="408305" algn="just">
              <a:spcAft>
                <a:spcPts val="0"/>
              </a:spcAft>
            </a:pPr>
            <a:r>
              <a:rPr lang="en-US"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新</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《安法》第二十五条</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生产经营单位的安全生产管理机构以及安全生产管理人员履行下列职责：</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方正楷体_GBK" panose="03000509000000000000" pitchFamily="65" charset="-122"/>
                <a:ea typeface="方正楷体_GBK" panose="03000509000000000000" pitchFamily="65" charset="-122"/>
                <a:cs typeface="Times New Roman" panose="02020603050405020304" pitchFamily="18" charset="0"/>
              </a:rPr>
              <a:t>，（三）</a:t>
            </a:r>
            <a:r>
              <a:rPr lang="zh-CN" altLang="zh-CN" sz="3200" u="sng" kern="100" dirty="0">
                <a:latin typeface="方正楷体_GBK" panose="03000509000000000000" pitchFamily="65" charset="-122"/>
                <a:ea typeface="方正楷体_GBK" panose="03000509000000000000" pitchFamily="65" charset="-122"/>
                <a:cs typeface="Times New Roman" panose="02020603050405020304" pitchFamily="18" charset="0"/>
              </a:rPr>
              <a:t>组织开展危险源辨识和评估</a:t>
            </a:r>
            <a:r>
              <a:rPr lang="zh-CN" altLang="zh-CN" sz="3200" u="sng"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督促落实本单位重大危险源的安全管理措施；</a:t>
            </a:r>
            <a:r>
              <a:rPr lang="en-US"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a:t>
            </a:r>
            <a:endPar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endParaRPr>
          </a:p>
          <a:p>
            <a:pPr indent="408305" algn="just">
              <a:spcAft>
                <a:spcPts val="0"/>
              </a:spcAft>
            </a:pPr>
            <a:r>
              <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二</a:t>
            </a:r>
            <a:r>
              <a:rPr lang="zh-CN"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是要求</a:t>
            </a:r>
            <a:r>
              <a:rPr lang="zh-CN"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建立</a:t>
            </a:r>
            <a:r>
              <a:rPr lang="zh-CN" altLang="en-US" sz="3200" b="1" kern="100" dirty="0">
                <a:latin typeface="Times New Roman" panose="02020603050405020304" pitchFamily="18" charset="0"/>
                <a:ea typeface="方正仿宋_GBK" panose="03000509000000000000" pitchFamily="65" charset="-122"/>
                <a:cs typeface="Times New Roman" panose="02020603050405020304" pitchFamily="18" charset="0"/>
              </a:rPr>
              <a:t>安全</a:t>
            </a:r>
            <a:r>
              <a:rPr lang="zh-CN"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风险</a:t>
            </a:r>
            <a:r>
              <a:rPr lang="zh-CN"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分级管</a:t>
            </a:r>
            <a:r>
              <a:rPr lang="zh-CN"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控</a:t>
            </a:r>
            <a:r>
              <a:rPr lang="zh-CN" altLang="en-US"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制度</a:t>
            </a:r>
            <a:r>
              <a:rPr lang="zh-CN"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a:t>
            </a:r>
            <a:endPar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endParaRPr>
          </a:p>
          <a:p>
            <a:pPr indent="408305" algn="just">
              <a:spcAft>
                <a:spcPts val="0"/>
              </a:spcAft>
            </a:pPr>
            <a:r>
              <a:rPr lang="en-US"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新</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《安法》第四十一条新增第一款</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生产经营单位应当</a:t>
            </a:r>
            <a:r>
              <a:rPr lang="zh-CN" altLang="zh-CN" sz="3200" u="sng" kern="100" dirty="0" smtClean="0">
                <a:latin typeface="方正楷体_GBK" panose="03000509000000000000" pitchFamily="65" charset="-122"/>
                <a:ea typeface="方正楷体_GBK" panose="03000509000000000000" pitchFamily="65" charset="-122"/>
                <a:cs typeface="Times New Roman" panose="02020603050405020304" pitchFamily="18" charset="0"/>
              </a:rPr>
              <a:t>建立</a:t>
            </a:r>
            <a:r>
              <a:rPr lang="zh-CN" altLang="en-US" sz="3200" u="sng" kern="100" dirty="0">
                <a:latin typeface="方正楷体_GBK" panose="03000509000000000000" pitchFamily="65" charset="-122"/>
                <a:ea typeface="方正楷体_GBK" panose="03000509000000000000" pitchFamily="65" charset="-122"/>
                <a:cs typeface="Times New Roman" panose="02020603050405020304" pitchFamily="18" charset="0"/>
              </a:rPr>
              <a:t>安全</a:t>
            </a:r>
            <a:r>
              <a:rPr lang="zh-CN" altLang="zh-CN" sz="3200" u="sng" kern="100" dirty="0" smtClean="0">
                <a:latin typeface="方正楷体_GBK" panose="03000509000000000000" pitchFamily="65" charset="-122"/>
                <a:ea typeface="方正楷体_GBK" panose="03000509000000000000" pitchFamily="65" charset="-122"/>
                <a:cs typeface="Times New Roman" panose="02020603050405020304" pitchFamily="18" charset="0"/>
              </a:rPr>
              <a:t>风险</a:t>
            </a:r>
            <a:r>
              <a:rPr lang="zh-CN" altLang="zh-CN" sz="3200" u="sng" kern="100" dirty="0">
                <a:latin typeface="方正楷体_GBK" panose="03000509000000000000" pitchFamily="65" charset="-122"/>
                <a:ea typeface="方正楷体_GBK" panose="03000509000000000000" pitchFamily="65" charset="-122"/>
                <a:cs typeface="Times New Roman" panose="02020603050405020304" pitchFamily="18" charset="0"/>
              </a:rPr>
              <a:t>分级管</a:t>
            </a:r>
            <a:r>
              <a:rPr lang="zh-CN" altLang="zh-CN" sz="3200" u="sng" kern="100" dirty="0" smtClean="0">
                <a:latin typeface="方正楷体_GBK" panose="03000509000000000000" pitchFamily="65" charset="-122"/>
                <a:ea typeface="方正楷体_GBK" panose="03000509000000000000" pitchFamily="65" charset="-122"/>
                <a:cs typeface="Times New Roman" panose="02020603050405020304" pitchFamily="18" charset="0"/>
              </a:rPr>
              <a:t>控</a:t>
            </a:r>
            <a:r>
              <a:rPr lang="zh-CN" altLang="en-US" sz="3200" u="sng" kern="100" dirty="0">
                <a:latin typeface="方正楷体_GBK" panose="03000509000000000000" pitchFamily="65" charset="-122"/>
                <a:ea typeface="方正楷体_GBK" panose="03000509000000000000" pitchFamily="65" charset="-122"/>
                <a:cs typeface="Times New Roman" panose="02020603050405020304" pitchFamily="18" charset="0"/>
              </a:rPr>
              <a:t>制度</a:t>
            </a:r>
            <a:r>
              <a:rPr lang="zh-CN" altLang="zh-CN" sz="3200" u="sng" kern="10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u="sng" kern="100" dirty="0" smtClean="0">
                <a:latin typeface="方正楷体_GBK" panose="03000509000000000000" pitchFamily="65" charset="-122"/>
                <a:ea typeface="方正楷体_GBK" panose="03000509000000000000" pitchFamily="65" charset="-122"/>
                <a:cs typeface="Times New Roman" panose="02020603050405020304" pitchFamily="18" charset="0"/>
              </a:rPr>
              <a:t>按照</a:t>
            </a:r>
            <a:r>
              <a:rPr lang="zh-CN" altLang="en-US" sz="3200" u="sng" kern="100" dirty="0" smtClean="0">
                <a:latin typeface="方正楷体_GBK" panose="03000509000000000000" pitchFamily="65" charset="-122"/>
                <a:ea typeface="方正楷体_GBK" panose="03000509000000000000" pitchFamily="65" charset="-122"/>
                <a:cs typeface="Times New Roman" panose="02020603050405020304" pitchFamily="18" charset="0"/>
              </a:rPr>
              <a:t>安全</a:t>
            </a:r>
            <a:r>
              <a:rPr lang="zh-CN" altLang="zh-CN" sz="3200" u="sng" kern="100" dirty="0" smtClean="0">
                <a:latin typeface="方正楷体_GBK" panose="03000509000000000000" pitchFamily="65" charset="-122"/>
                <a:ea typeface="方正楷体_GBK" panose="03000509000000000000" pitchFamily="65" charset="-122"/>
                <a:cs typeface="Times New Roman" panose="02020603050405020304" pitchFamily="18" charset="0"/>
              </a:rPr>
              <a:t>风险</a:t>
            </a:r>
            <a:r>
              <a:rPr lang="zh-CN" altLang="zh-CN" sz="3200" u="sng" kern="100" dirty="0">
                <a:latin typeface="方正楷体_GBK" panose="03000509000000000000" pitchFamily="65" charset="-122"/>
                <a:ea typeface="方正楷体_GBK" panose="03000509000000000000" pitchFamily="65" charset="-122"/>
                <a:cs typeface="Times New Roman" panose="02020603050405020304" pitchFamily="18" charset="0"/>
              </a:rPr>
              <a:t>分级采取相应的管</a:t>
            </a:r>
            <a:r>
              <a:rPr lang="zh-CN" altLang="zh-CN" sz="3200" u="sng" kern="100" dirty="0" smtClean="0">
                <a:latin typeface="方正楷体_GBK" panose="03000509000000000000" pitchFamily="65" charset="-122"/>
                <a:ea typeface="方正楷体_GBK" panose="03000509000000000000" pitchFamily="65" charset="-122"/>
                <a:cs typeface="Times New Roman" panose="02020603050405020304" pitchFamily="18" charset="0"/>
              </a:rPr>
              <a:t>控</a:t>
            </a:r>
            <a:r>
              <a:rPr lang="zh-CN" altLang="en-US" sz="3200" u="sng" kern="100" dirty="0" smtClean="0">
                <a:latin typeface="方正楷体_GBK" panose="03000509000000000000" pitchFamily="65" charset="-122"/>
                <a:ea typeface="方正楷体_GBK" panose="03000509000000000000" pitchFamily="65" charset="-122"/>
                <a:cs typeface="Times New Roman" panose="02020603050405020304" pitchFamily="18" charset="0"/>
              </a:rPr>
              <a:t>措施</a:t>
            </a:r>
            <a:r>
              <a:rPr lang="zh-CN"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en-US" altLang="zh-CN" sz="3200"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endParaRPr lang="zh-CN" altLang="zh-CN" sz="3200" kern="1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8599" y="239486"/>
            <a:ext cx="11299372" cy="5509200"/>
          </a:xfrm>
          <a:prstGeom prst="rect">
            <a:avLst/>
          </a:prstGeom>
        </p:spPr>
        <p:txBody>
          <a:bodyPr wrap="square">
            <a:spAutoFit/>
          </a:bodyPr>
          <a:lstStyle/>
          <a:p>
            <a:r>
              <a:rPr lang="en-US" altLang="zh-CN" sz="3200" b="1" dirty="0" smtClean="0">
                <a:latin typeface="+mn-ea"/>
                <a:cs typeface="Times New Roman" panose="02020603050405020304" pitchFamily="18" charset="0"/>
              </a:rPr>
              <a:t>    </a:t>
            </a:r>
            <a:r>
              <a:rPr lang="zh-CN" altLang="zh-CN" sz="3200" b="1" dirty="0" smtClean="0">
                <a:latin typeface="方正仿宋_GBK" panose="03000509000000000000" pitchFamily="65" charset="-122"/>
                <a:ea typeface="方正仿宋_GBK" panose="03000509000000000000" pitchFamily="65" charset="-122"/>
                <a:cs typeface="Times New Roman" panose="02020603050405020304" pitchFamily="18" charset="0"/>
              </a:rPr>
              <a:t>三</a:t>
            </a:r>
            <a:r>
              <a:rPr lang="zh-CN" altLang="zh-CN" sz="3200" b="1" dirty="0">
                <a:latin typeface="方正仿宋_GBK" panose="03000509000000000000" pitchFamily="65" charset="-122"/>
                <a:ea typeface="方正仿宋_GBK" panose="03000509000000000000" pitchFamily="65" charset="-122"/>
                <a:cs typeface="Times New Roman" panose="02020603050405020304" pitchFamily="18" charset="0"/>
              </a:rPr>
              <a:t>是</a:t>
            </a:r>
            <a:r>
              <a:rPr lang="zh-CN" altLang="zh-CN" sz="3200" b="1" dirty="0" smtClean="0">
                <a:latin typeface="方正仿宋_GBK" panose="03000509000000000000" pitchFamily="65" charset="-122"/>
                <a:ea typeface="方正仿宋_GBK" panose="03000509000000000000" pitchFamily="65" charset="-122"/>
                <a:cs typeface="Times New Roman" panose="02020603050405020304" pitchFamily="18" charset="0"/>
              </a:rPr>
              <a:t>要求建立</a:t>
            </a:r>
            <a:r>
              <a:rPr lang="zh-CN" altLang="zh-CN" sz="3200" b="1" dirty="0">
                <a:latin typeface="方正仿宋_GBK" panose="03000509000000000000" pitchFamily="65" charset="-122"/>
                <a:ea typeface="方正仿宋_GBK" panose="03000509000000000000" pitchFamily="65" charset="-122"/>
                <a:cs typeface="Times New Roman" panose="02020603050405020304" pitchFamily="18" charset="0"/>
              </a:rPr>
              <a:t>事故隐患排查</a:t>
            </a:r>
            <a:r>
              <a:rPr lang="zh-CN" altLang="zh-CN" sz="3200" b="1" dirty="0" smtClean="0">
                <a:latin typeface="方正仿宋_GBK" panose="03000509000000000000" pitchFamily="65" charset="-122"/>
                <a:ea typeface="方正仿宋_GBK" panose="03000509000000000000" pitchFamily="65" charset="-122"/>
                <a:cs typeface="Times New Roman" panose="02020603050405020304" pitchFamily="18" charset="0"/>
              </a:rPr>
              <a:t>治理</a:t>
            </a:r>
            <a:r>
              <a:rPr lang="zh-CN" altLang="en-US" sz="3200" b="1" dirty="0" smtClean="0">
                <a:latin typeface="方正仿宋_GBK" panose="03000509000000000000" pitchFamily="65" charset="-122"/>
                <a:ea typeface="方正仿宋_GBK" panose="03000509000000000000" pitchFamily="65" charset="-122"/>
                <a:cs typeface="Times New Roman" panose="02020603050405020304" pitchFamily="18" charset="0"/>
              </a:rPr>
              <a:t>和</a:t>
            </a:r>
            <a:r>
              <a:rPr lang="zh-CN" altLang="zh-CN" sz="3200" b="1" dirty="0" smtClean="0">
                <a:latin typeface="方正仿宋_GBK" panose="03000509000000000000" pitchFamily="65" charset="-122"/>
                <a:ea typeface="方正仿宋_GBK" panose="03000509000000000000" pitchFamily="65" charset="-122"/>
                <a:cs typeface="Times New Roman" panose="02020603050405020304" pitchFamily="18" charset="0"/>
              </a:rPr>
              <a:t>情况公开</a:t>
            </a:r>
            <a:r>
              <a:rPr lang="zh-CN" altLang="zh-CN" sz="3200" b="1" dirty="0">
                <a:latin typeface="方正仿宋_GBK" panose="03000509000000000000" pitchFamily="65" charset="-122"/>
                <a:ea typeface="方正仿宋_GBK" panose="03000509000000000000" pitchFamily="65" charset="-122"/>
                <a:cs typeface="Times New Roman" panose="02020603050405020304" pitchFamily="18" charset="0"/>
              </a:rPr>
              <a:t>制度</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a:t>
            </a:r>
            <a:endParaRPr lang="en-US"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endParaRPr>
          </a:p>
          <a:p>
            <a:r>
              <a:rPr lang="en-US" altLang="zh-CN" sz="3200" b="1" dirty="0">
                <a:latin typeface="+mn-ea"/>
                <a:cs typeface="Times New Roman" panose="02020603050405020304" pitchFamily="18" charset="0"/>
              </a:rPr>
              <a:t> </a:t>
            </a:r>
            <a:r>
              <a:rPr lang="en-US" altLang="zh-CN" sz="3200" b="1" dirty="0" smtClean="0">
                <a:latin typeface="+mn-ea"/>
                <a:cs typeface="Times New Roman" panose="02020603050405020304" pitchFamily="18" charset="0"/>
              </a:rPr>
              <a:t>   </a:t>
            </a:r>
            <a:r>
              <a:rPr lang="zh-CN" altLang="zh-CN" sz="3200" dirty="0" smtClean="0">
                <a:latin typeface="+mn-ea"/>
                <a:cs typeface="Times New Roman" panose="02020603050405020304" pitchFamily="18" charset="0"/>
              </a:rPr>
              <a:t>新</a:t>
            </a:r>
            <a:r>
              <a:rPr lang="zh-CN" altLang="zh-CN" sz="3200" dirty="0">
                <a:latin typeface="+mn-ea"/>
                <a:cs typeface="Times New Roman" panose="02020603050405020304" pitchFamily="18" charset="0"/>
              </a:rPr>
              <a:t>《安法》第四十一条第二款中</a:t>
            </a:r>
            <a:r>
              <a:rPr lang="en-US" altLang="zh-CN" sz="3200" dirty="0">
                <a:latin typeface="+mn-ea"/>
              </a:rPr>
              <a:t>“…</a:t>
            </a:r>
            <a:r>
              <a:rPr lang="zh-CN" altLang="zh-CN" sz="3200" dirty="0">
                <a:latin typeface="+mn-ea"/>
                <a:cs typeface="Times New Roman" panose="02020603050405020304" pitchFamily="18" charset="0"/>
              </a:rPr>
              <a:t>，生产经营单位应当建立健全并落实生产安全事故</a:t>
            </a:r>
            <a:r>
              <a:rPr lang="zh-CN" altLang="zh-CN" sz="3200" u="sng" dirty="0">
                <a:latin typeface="方正楷体_GBK" panose="03000509000000000000" pitchFamily="65" charset="-122"/>
                <a:ea typeface="方正楷体_GBK" panose="03000509000000000000" pitchFamily="65" charset="-122"/>
                <a:cs typeface="Times New Roman" panose="02020603050405020304" pitchFamily="18" charset="0"/>
              </a:rPr>
              <a:t>隐患排查治理制度</a:t>
            </a:r>
            <a:r>
              <a:rPr lang="zh-CN" altLang="zh-CN" sz="3200" dirty="0">
                <a:latin typeface="+mn-ea"/>
                <a:cs typeface="Times New Roman" panose="02020603050405020304" pitchFamily="18" charset="0"/>
              </a:rPr>
              <a:t>，采取技术、管理措施，及时发现并消除事故隐患。</a:t>
            </a:r>
            <a:r>
              <a:rPr lang="zh-CN" altLang="zh-CN" sz="3200" u="sng" dirty="0">
                <a:latin typeface="方正楷体_GBK" panose="03000509000000000000" pitchFamily="65" charset="-122"/>
                <a:ea typeface="方正楷体_GBK" panose="03000509000000000000" pitchFamily="65" charset="-122"/>
                <a:cs typeface="Times New Roman" panose="02020603050405020304" pitchFamily="18" charset="0"/>
              </a:rPr>
              <a:t>事故隐患排查治理情况</a:t>
            </a:r>
            <a:r>
              <a:rPr lang="zh-CN" altLang="zh-CN" sz="3200" dirty="0">
                <a:latin typeface="+mn-ea"/>
                <a:cs typeface="Times New Roman" panose="02020603050405020304" pitchFamily="18" charset="0"/>
              </a:rPr>
              <a:t>应当</a:t>
            </a:r>
            <a:r>
              <a:rPr lang="zh-CN" altLang="zh-CN" sz="3200" u="sng" dirty="0">
                <a:latin typeface="方正楷体_GBK" panose="03000509000000000000" pitchFamily="65" charset="-122"/>
                <a:ea typeface="方正楷体_GBK" panose="03000509000000000000" pitchFamily="65" charset="-122"/>
                <a:cs typeface="Times New Roman" panose="02020603050405020304" pitchFamily="18" charset="0"/>
              </a:rPr>
              <a:t>如实记录</a:t>
            </a:r>
            <a:r>
              <a:rPr lang="zh-CN" altLang="zh-CN" sz="3200" dirty="0">
                <a:latin typeface="+mn-ea"/>
                <a:cs typeface="Times New Roman" panose="02020603050405020304" pitchFamily="18" charset="0"/>
              </a:rPr>
              <a:t>，并</a:t>
            </a:r>
            <a:r>
              <a:rPr lang="zh-CN" altLang="zh-CN" sz="3200" u="sng" dirty="0">
                <a:latin typeface="+mn-ea"/>
                <a:cs typeface="Times New Roman" panose="02020603050405020304" pitchFamily="18" charset="0"/>
              </a:rPr>
              <a:t>通过职工大会或者职工代表大会、信息公示栏等方式</a:t>
            </a:r>
            <a:r>
              <a:rPr lang="zh-CN" altLang="zh-CN" sz="3200" dirty="0">
                <a:latin typeface="+mn-ea"/>
                <a:cs typeface="Times New Roman" panose="02020603050405020304" pitchFamily="18" charset="0"/>
              </a:rPr>
              <a:t>向从业人员</a:t>
            </a:r>
            <a:r>
              <a:rPr lang="zh-CN" altLang="zh-CN" sz="3200" u="sng" dirty="0">
                <a:latin typeface="+mn-ea"/>
                <a:cs typeface="Times New Roman" panose="02020603050405020304" pitchFamily="18" charset="0"/>
              </a:rPr>
              <a:t>通报</a:t>
            </a:r>
            <a:r>
              <a:rPr lang="zh-CN" altLang="zh-CN" sz="3200" dirty="0">
                <a:latin typeface="+mn-ea"/>
                <a:cs typeface="Times New Roman" panose="02020603050405020304" pitchFamily="18" charset="0"/>
              </a:rPr>
              <a:t>。</a:t>
            </a:r>
            <a:r>
              <a:rPr lang="en-US" altLang="zh-CN" sz="3200" b="1" dirty="0" smtClean="0">
                <a:latin typeface="+mn-ea"/>
              </a:rPr>
              <a:t>…”</a:t>
            </a:r>
            <a:endParaRPr lang="en-US" altLang="zh-CN" sz="3200" b="1" dirty="0" smtClean="0">
              <a:latin typeface="+mn-ea"/>
              <a:cs typeface="Times New Roman" panose="02020603050405020304" pitchFamily="18" charset="0"/>
            </a:endParaRPr>
          </a:p>
          <a:p>
            <a:r>
              <a:rPr lang="en-US" altLang="zh-CN" sz="3200" b="1" dirty="0">
                <a:latin typeface="方正仿宋_GBK" panose="03000509000000000000" pitchFamily="65" charset="-122"/>
                <a:ea typeface="方正仿宋_GBK" panose="03000509000000000000" pitchFamily="65" charset="-122"/>
                <a:cs typeface="Times New Roman" panose="02020603050405020304" pitchFamily="18" charset="0"/>
              </a:rPr>
              <a:t> </a:t>
            </a:r>
            <a:r>
              <a:rPr lang="en-US" altLang="zh-CN" sz="3200" b="1"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新增</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内容</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要求</a:t>
            </a:r>
            <a:r>
              <a:rPr lang="zh-CN" altLang="en-US" sz="3200" dirty="0" smtClean="0">
                <a:latin typeface="方正仿宋_GBK" panose="03000509000000000000" pitchFamily="65" charset="-122"/>
                <a:ea typeface="方正仿宋_GBK" panose="03000509000000000000" pitchFamily="65" charset="-122"/>
                <a:cs typeface="Times New Roman" panose="02020603050405020304" pitchFamily="18" charset="0"/>
              </a:rPr>
              <a:t>生产经营单位在</a:t>
            </a:r>
            <a:r>
              <a:rPr lang="zh-CN" altLang="zh-CN" sz="32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建立</a:t>
            </a:r>
            <a:r>
              <a:rPr lang="zh-CN" altLang="zh-CN" sz="32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健全事故隐患</a:t>
            </a:r>
            <a:r>
              <a:rPr lang="zh-CN" altLang="zh-CN" sz="32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排查治理</a:t>
            </a:r>
            <a:r>
              <a:rPr lang="zh-CN" altLang="zh-CN" sz="32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制度</a:t>
            </a:r>
            <a:r>
              <a:rPr lang="zh-CN" altLang="en-US" sz="32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基础上，还要求建立</a:t>
            </a:r>
            <a:r>
              <a:rPr lang="zh-CN" altLang="zh-CN" sz="32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事故隐患排查治理情况公开</a:t>
            </a:r>
            <a:r>
              <a:rPr lang="zh-CN" altLang="zh-CN" sz="32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制度</a:t>
            </a:r>
            <a:r>
              <a:rPr lang="zh-CN" altLang="en-US" sz="32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将</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事故隐患通过多种形式公开并向从业人员通报，突出了生产经营单位员工对安全风险和隐患的知情权，有利于从业人员采取措施保障自身和他人安全，消除事故隐患</a:t>
            </a:r>
            <a:r>
              <a:rPr lang="zh-CN" altLang="zh-CN" sz="3200" dirty="0">
                <a:latin typeface="+mn-ea"/>
                <a:cs typeface="Times New Roman" panose="02020603050405020304" pitchFamily="18" charset="0"/>
              </a:rPr>
              <a:t>。</a:t>
            </a:r>
            <a:endParaRPr lang="zh-CN" altLang="en-US" sz="3200" dirty="0">
              <a:latin typeface="+mn-ea"/>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37457" y="315685"/>
            <a:ext cx="11277600" cy="5509200"/>
          </a:xfrm>
          <a:prstGeom prst="rect">
            <a:avLst/>
          </a:prstGeom>
        </p:spPr>
        <p:txBody>
          <a:bodyPr wrap="square">
            <a:spAutoFit/>
          </a:bodyPr>
          <a:lstStyle/>
          <a:p>
            <a:pPr indent="408305" algn="just">
              <a:spcAft>
                <a:spcPts val="0"/>
              </a:spcAft>
            </a:pPr>
            <a:r>
              <a:rPr lang="en-US" altLang="zh-CN" sz="3200" b="1" kern="100" dirty="0" smtClean="0">
                <a:latin typeface="+mn-ea"/>
                <a:cs typeface="Times New Roman" panose="02020603050405020304" pitchFamily="18" charset="0"/>
              </a:rPr>
              <a:t>  </a:t>
            </a:r>
            <a:r>
              <a:rPr lang="zh-CN" altLang="zh-CN" sz="3200" b="1" kern="100" dirty="0" smtClean="0">
                <a:latin typeface="方正仿宋_GBK" panose="03000509000000000000" pitchFamily="65" charset="-122"/>
                <a:ea typeface="方正仿宋_GBK" panose="03000509000000000000" pitchFamily="65" charset="-122"/>
                <a:cs typeface="Times New Roman" panose="02020603050405020304" pitchFamily="18" charset="0"/>
              </a:rPr>
              <a:t>四</a:t>
            </a:r>
            <a:r>
              <a:rPr lang="zh-CN" altLang="zh-CN" sz="3200" b="1" kern="100" dirty="0">
                <a:latin typeface="方正仿宋_GBK" panose="03000509000000000000" pitchFamily="65" charset="-122"/>
                <a:ea typeface="方正仿宋_GBK" panose="03000509000000000000" pitchFamily="65" charset="-122"/>
                <a:cs typeface="Times New Roman" panose="02020603050405020304" pitchFamily="18" charset="0"/>
              </a:rPr>
              <a:t>是</a:t>
            </a:r>
            <a:r>
              <a:rPr lang="zh-CN" altLang="zh-CN" sz="3200" b="1" kern="100" dirty="0" smtClean="0">
                <a:latin typeface="方正仿宋_GBK" panose="03000509000000000000" pitchFamily="65" charset="-122"/>
                <a:ea typeface="方正仿宋_GBK" panose="03000509000000000000" pitchFamily="65" charset="-122"/>
                <a:cs typeface="Times New Roman" panose="02020603050405020304" pitchFamily="18" charset="0"/>
              </a:rPr>
              <a:t>要求建立</a:t>
            </a:r>
            <a:r>
              <a:rPr lang="zh-CN" altLang="zh-CN" sz="3200" b="1" kern="100" dirty="0">
                <a:latin typeface="方正仿宋_GBK" panose="03000509000000000000" pitchFamily="65" charset="-122"/>
                <a:ea typeface="方正仿宋_GBK" panose="03000509000000000000" pitchFamily="65" charset="-122"/>
                <a:cs typeface="Times New Roman" panose="02020603050405020304" pitchFamily="18" charset="0"/>
              </a:rPr>
              <a:t>重大隐患报告制度</a:t>
            </a:r>
            <a:r>
              <a:rPr lang="zh-CN" altLang="zh-CN" sz="3200" b="1" kern="100" dirty="0" smtClean="0">
                <a:latin typeface="+mn-ea"/>
                <a:cs typeface="Times New Roman" panose="02020603050405020304" pitchFamily="18" charset="0"/>
              </a:rPr>
              <a:t>。</a:t>
            </a:r>
            <a:endParaRPr lang="en-US" altLang="zh-CN" sz="3200" b="1" kern="100" dirty="0" smtClean="0">
              <a:latin typeface="+mn-ea"/>
              <a:cs typeface="Times New Roman" panose="02020603050405020304" pitchFamily="18" charset="0"/>
            </a:endParaRPr>
          </a:p>
          <a:p>
            <a:pPr indent="408305" algn="just">
              <a:spcAft>
                <a:spcPts val="0"/>
              </a:spcAft>
            </a:pPr>
            <a:r>
              <a:rPr lang="en-US" altLang="zh-CN" sz="3200" b="1" kern="100" dirty="0">
                <a:latin typeface="+mn-ea"/>
                <a:cs typeface="Times New Roman" panose="02020603050405020304" pitchFamily="18" charset="0"/>
              </a:rPr>
              <a:t> </a:t>
            </a:r>
            <a:r>
              <a:rPr lang="en-US" altLang="zh-CN" sz="3200" b="1" kern="100" dirty="0" smtClean="0">
                <a:latin typeface="+mn-ea"/>
                <a:cs typeface="Times New Roman" panose="02020603050405020304" pitchFamily="18" charset="0"/>
              </a:rPr>
              <a:t> </a:t>
            </a:r>
            <a:r>
              <a:rPr lang="zh-CN" altLang="zh-CN" sz="3200" kern="100" dirty="0" smtClean="0">
                <a:latin typeface="+mn-ea"/>
                <a:cs typeface="Times New Roman" panose="02020603050405020304" pitchFamily="18" charset="0"/>
              </a:rPr>
              <a:t>新</a:t>
            </a:r>
            <a:r>
              <a:rPr lang="zh-CN" altLang="zh-CN" sz="3200" kern="100" dirty="0">
                <a:latin typeface="+mn-ea"/>
                <a:cs typeface="Times New Roman" panose="02020603050405020304" pitchFamily="18" charset="0"/>
              </a:rPr>
              <a:t>《安法》第四十一条第三款</a:t>
            </a:r>
            <a:r>
              <a:rPr lang="en-US" altLang="zh-CN" sz="3200" kern="100" dirty="0">
                <a:latin typeface="+mn-ea"/>
                <a:cs typeface="Times New Roman" panose="02020603050405020304" pitchFamily="18" charset="0"/>
              </a:rPr>
              <a:t>“…</a:t>
            </a:r>
            <a:r>
              <a:rPr lang="zh-CN" altLang="zh-CN" sz="3200" kern="100" dirty="0">
                <a:latin typeface="+mn-ea"/>
                <a:cs typeface="Times New Roman" panose="02020603050405020304" pitchFamily="18" charset="0"/>
              </a:rPr>
              <a:t>，生产经营单位应当建立健全并落实生产安全事故隐患排查治理制度，采取技术、管理措施，及时发现并消除事故隐患。事故隐患排查治理情况应当如实记录，并通过职工大会或者职工代表大会、信息公示栏等方式向从业人员通报。其中，</a:t>
            </a:r>
            <a:r>
              <a:rPr lang="zh-CN" altLang="zh-CN" sz="3200" u="sng" kern="100" dirty="0">
                <a:latin typeface="方正楷体_GBK" panose="03000509000000000000" pitchFamily="65" charset="-122"/>
                <a:ea typeface="方正楷体_GBK" panose="03000509000000000000" pitchFamily="65" charset="-122"/>
                <a:cs typeface="Times New Roman" panose="02020603050405020304" pitchFamily="18" charset="0"/>
              </a:rPr>
              <a:t>重大事故隐患排查治理情况应当及时向负有安全生产监督管理职责的部门和职工大会或者职工代表大会报告</a:t>
            </a:r>
            <a:r>
              <a:rPr lang="zh-CN" altLang="zh-CN" sz="3200" kern="100" dirty="0">
                <a:latin typeface="+mn-ea"/>
                <a:cs typeface="Times New Roman" panose="02020603050405020304" pitchFamily="18" charset="0"/>
              </a:rPr>
              <a:t>。</a:t>
            </a:r>
            <a:r>
              <a:rPr lang="en-US" altLang="zh-CN" sz="3200" b="1" kern="100" dirty="0" smtClean="0">
                <a:latin typeface="+mn-ea"/>
                <a:cs typeface="Times New Roman" panose="02020603050405020304" pitchFamily="18" charset="0"/>
              </a:rPr>
              <a:t>…”</a:t>
            </a:r>
            <a:r>
              <a:rPr lang="zh-CN" altLang="en-US" sz="3200" b="1" kern="100" dirty="0" smtClean="0">
                <a:latin typeface="+mn-ea"/>
                <a:cs typeface="Times New Roman" panose="02020603050405020304" pitchFamily="18" charset="0"/>
              </a:rPr>
              <a:t>。</a:t>
            </a:r>
            <a:endParaRPr lang="en-US" altLang="zh-CN" sz="3200" b="1" kern="100" dirty="0" smtClean="0">
              <a:latin typeface="+mn-ea"/>
              <a:cs typeface="Times New Roman" panose="02020603050405020304" pitchFamily="18" charset="0"/>
            </a:endParaRPr>
          </a:p>
          <a:p>
            <a:pPr indent="408305" algn="just">
              <a:spcAft>
                <a:spcPts val="0"/>
              </a:spcAft>
            </a:pPr>
            <a:r>
              <a:rPr lang="en-US"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新增</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内容</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要求</a:t>
            </a:r>
            <a:r>
              <a:rPr lang="zh-CN" altLang="en-US"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生产经营单位要</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建立</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重大事故隐患报告制度，不仅要向自身的职工大会报告，也要向有关部门报告，有利于部门对其实施监督检查。</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6829" y="304801"/>
            <a:ext cx="11266714" cy="5016758"/>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四）从个人层面</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提出</a:t>
            </a:r>
            <a:r>
              <a:rPr lang="zh-CN" altLang="en-US"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了</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加强</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对从业人员心理和</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行为</a:t>
            </a:r>
            <a:r>
              <a:rPr lang="zh-CN" altLang="en-US"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的预防要求</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endParaRPr lang="zh-CN" altLang="zh-CN" sz="3200" kern="100" dirty="0">
              <a:latin typeface="Calibri" panose="020F0502020204030204" pitchFamily="34" charset="0"/>
              <a:cs typeface="Times New Roman" panose="02020603050405020304" pitchFamily="18" charset="0"/>
            </a:endParaRPr>
          </a:p>
          <a:p>
            <a:r>
              <a:rPr lang="en-US"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dirty="0" smtClean="0">
                <a:latin typeface="+mn-ea"/>
                <a:cs typeface="Times New Roman" panose="02020603050405020304" pitchFamily="18" charset="0"/>
              </a:rPr>
              <a:t>新</a:t>
            </a:r>
            <a:r>
              <a:rPr lang="zh-CN" altLang="zh-CN" sz="3200" dirty="0">
                <a:latin typeface="+mn-ea"/>
                <a:cs typeface="Times New Roman" panose="02020603050405020304" pitchFamily="18" charset="0"/>
              </a:rPr>
              <a:t>《安法》第四十一条新增第二款</a:t>
            </a:r>
            <a:r>
              <a:rPr lang="zh-CN" altLang="zh-CN" sz="3200" dirty="0">
                <a:latin typeface="+mn-ea"/>
              </a:rPr>
              <a:t> </a:t>
            </a:r>
            <a:r>
              <a:rPr lang="en-US" altLang="zh-CN" sz="3200" dirty="0">
                <a:latin typeface="+mn-ea"/>
              </a:rPr>
              <a:t>“</a:t>
            </a:r>
            <a:r>
              <a:rPr lang="zh-CN" altLang="zh-CN" sz="3200" u="sng" dirty="0">
                <a:latin typeface="+mn-ea"/>
                <a:cs typeface="Times New Roman" panose="02020603050405020304" pitchFamily="18" charset="0"/>
              </a:rPr>
              <a:t>生产经营单位应当关注从业人员的身体、心理状况和行为习惯，加强对从业人员的心理疏导、精神慰藉，严格落实</a:t>
            </a:r>
            <a:r>
              <a:rPr lang="zh-CN" altLang="zh-CN" sz="3200" u="sng" dirty="0" smtClean="0">
                <a:latin typeface="+mn-ea"/>
                <a:cs typeface="Times New Roman" panose="02020603050405020304" pitchFamily="18" charset="0"/>
              </a:rPr>
              <a:t>岗位</a:t>
            </a:r>
            <a:r>
              <a:rPr lang="zh-CN" altLang="en-US" sz="3200" u="sng" dirty="0" smtClean="0">
                <a:latin typeface="+mn-ea"/>
                <a:cs typeface="Times New Roman" panose="02020603050405020304" pitchFamily="18" charset="0"/>
              </a:rPr>
              <a:t>安全</a:t>
            </a:r>
            <a:r>
              <a:rPr lang="zh-CN" altLang="zh-CN" sz="3200" u="sng" dirty="0" smtClean="0">
                <a:latin typeface="+mn-ea"/>
                <a:cs typeface="Times New Roman" panose="02020603050405020304" pitchFamily="18" charset="0"/>
              </a:rPr>
              <a:t>生产</a:t>
            </a:r>
            <a:r>
              <a:rPr lang="zh-CN" altLang="zh-CN" sz="3200" u="sng" dirty="0">
                <a:latin typeface="+mn-ea"/>
                <a:cs typeface="Times New Roman" panose="02020603050405020304" pitchFamily="18" charset="0"/>
              </a:rPr>
              <a:t>责任，防范从业人员行为异常</a:t>
            </a:r>
            <a:r>
              <a:rPr lang="zh-CN" altLang="zh-CN" sz="3200" u="sng" dirty="0" smtClean="0">
                <a:latin typeface="+mn-ea"/>
                <a:cs typeface="Times New Roman" panose="02020603050405020304" pitchFamily="18" charset="0"/>
              </a:rPr>
              <a:t>导致</a:t>
            </a:r>
            <a:r>
              <a:rPr lang="zh-CN" altLang="en-US" sz="3200" u="sng" dirty="0" smtClean="0">
                <a:latin typeface="+mn-ea"/>
                <a:cs typeface="Times New Roman" panose="02020603050405020304" pitchFamily="18" charset="0"/>
              </a:rPr>
              <a:t>事故</a:t>
            </a:r>
            <a:r>
              <a:rPr lang="zh-CN" altLang="zh-CN" sz="3200" u="sng" dirty="0" smtClean="0">
                <a:latin typeface="+mn-ea"/>
                <a:cs typeface="Times New Roman" panose="02020603050405020304" pitchFamily="18" charset="0"/>
              </a:rPr>
              <a:t>发生</a:t>
            </a:r>
            <a:r>
              <a:rPr lang="zh-CN" altLang="zh-CN" sz="3200" dirty="0">
                <a:latin typeface="+mn-ea"/>
                <a:cs typeface="Times New Roman" panose="02020603050405020304" pitchFamily="18" charset="0"/>
              </a:rPr>
              <a:t>。</a:t>
            </a:r>
            <a:r>
              <a:rPr lang="en-US" altLang="zh-CN" sz="3200" b="1" dirty="0" smtClean="0">
                <a:latin typeface="+mn-ea"/>
              </a:rPr>
              <a:t>”</a:t>
            </a:r>
            <a:endParaRPr lang="en-US" altLang="zh-CN" sz="3200" b="1" dirty="0" smtClean="0">
              <a:latin typeface="+mn-ea"/>
              <a:cs typeface="Times New Roman" panose="02020603050405020304" pitchFamily="18" charset="0"/>
            </a:endParaRPr>
          </a:p>
          <a:p>
            <a:r>
              <a:rPr lang="en-US" altLang="zh-CN" sz="3200" b="1" dirty="0">
                <a:latin typeface="方正仿宋_GBK" panose="03000509000000000000" pitchFamily="65" charset="-122"/>
                <a:ea typeface="方正仿宋_GBK" panose="03000509000000000000" pitchFamily="65" charset="-122"/>
                <a:cs typeface="Times New Roman" panose="02020603050405020304" pitchFamily="18" charset="0"/>
              </a:rPr>
              <a:t> </a:t>
            </a:r>
            <a:r>
              <a:rPr lang="en-US" altLang="zh-CN" sz="3200" b="1"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是安全生产法律法规中第一次将心理和行为写入，是安全生产法律层面首次提出对从业人员心理和</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行为</a:t>
            </a:r>
            <a:r>
              <a:rPr lang="zh-CN" altLang="en-US" sz="3200" dirty="0" smtClean="0">
                <a:latin typeface="方正仿宋_GBK" panose="03000509000000000000" pitchFamily="65" charset="-122"/>
                <a:ea typeface="方正仿宋_GBK" panose="03000509000000000000" pitchFamily="65" charset="-122"/>
                <a:cs typeface="Times New Roman" panose="02020603050405020304" pitchFamily="18" charset="0"/>
              </a:rPr>
              <a:t>的预防要求</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，体现</a:t>
            </a:r>
            <a:r>
              <a:rPr lang="zh-CN" altLang="en-US" sz="3200" dirty="0" smtClean="0">
                <a:latin typeface="方正仿宋_GBK" panose="03000509000000000000" pitchFamily="65" charset="-122"/>
                <a:ea typeface="方正仿宋_GBK" panose="03000509000000000000" pitchFamily="65" charset="-122"/>
                <a:cs typeface="Times New Roman" panose="02020603050405020304" pitchFamily="18" charset="0"/>
              </a:rPr>
              <a:t>了</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对</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从业人员的人文关怀，也是安全科学向更高层次发展的标志。</a:t>
            </a:r>
            <a:endParaRPr lang="zh-CN" altLang="en-US" sz="3200" dirty="0">
              <a:latin typeface="方正仿宋_GBK" panose="03000509000000000000" pitchFamily="65" charset="-122"/>
              <a:ea typeface="方正仿宋_GBK" panose="03000509000000000000" pitchFamily="65" charset="-122"/>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0629" y="195943"/>
            <a:ext cx="11865428" cy="6063198"/>
          </a:xfrm>
          <a:prstGeom prst="rect">
            <a:avLst/>
          </a:prstGeom>
        </p:spPr>
        <p:txBody>
          <a:bodyPr wrap="square">
            <a:spAutoFit/>
          </a:bodyPr>
          <a:lstStyle/>
          <a:p>
            <a:pPr indent="406400" algn="just">
              <a:spcAft>
                <a:spcPts val="0"/>
              </a:spcAft>
            </a:pPr>
            <a:r>
              <a:rPr lang="en-US" altLang="zh-CN" sz="3600" kern="100" dirty="0" smtClean="0">
                <a:latin typeface="Times New Roman" panose="02020603050405020304" pitchFamily="18" charset="0"/>
                <a:ea typeface="方正黑体_GBK" panose="03000509000000000000" pitchFamily="65" charset="-122"/>
                <a:cs typeface="Times New Roman" panose="02020603050405020304" pitchFamily="18" charset="0"/>
              </a:rPr>
              <a:t>   </a:t>
            </a:r>
            <a:r>
              <a:rPr lang="zh-CN" altLang="zh-CN" sz="3600" kern="100" dirty="0" smtClean="0">
                <a:latin typeface="Times New Roman" panose="02020603050405020304" pitchFamily="18" charset="0"/>
                <a:ea typeface="方正黑体_GBK" panose="03000509000000000000" pitchFamily="65" charset="-122"/>
                <a:cs typeface="Times New Roman" panose="02020603050405020304" pitchFamily="18" charset="0"/>
              </a:rPr>
              <a:t>六</a:t>
            </a:r>
            <a:r>
              <a:rPr lang="zh-CN" altLang="zh-CN" sz="3600" kern="100" dirty="0">
                <a:latin typeface="Times New Roman" panose="02020603050405020304" pitchFamily="18" charset="0"/>
                <a:ea typeface="方正黑体_GBK" panose="03000509000000000000" pitchFamily="65" charset="-122"/>
                <a:cs typeface="Times New Roman" panose="02020603050405020304" pitchFamily="18" charset="0"/>
              </a:rPr>
              <a:t>、进一步发展和创新安全生产有关保障措施和制度</a:t>
            </a:r>
            <a:endParaRPr lang="zh-CN" altLang="zh-CN" sz="3600" kern="100" dirty="0">
              <a:latin typeface="Calibri" panose="020F0502020204030204" pitchFamily="34" charset="0"/>
              <a:cs typeface="Times New Roman" panose="02020603050405020304" pitchFamily="18" charset="0"/>
            </a:endParaRPr>
          </a:p>
          <a:p>
            <a:r>
              <a:rPr lang="en-US" altLang="zh-CN" sz="3200" dirty="0" smtClean="0">
                <a:latin typeface="+mn-ea"/>
                <a:cs typeface="Times New Roman" panose="02020603050405020304" pitchFamily="18" charset="0"/>
              </a:rPr>
              <a:t>    </a:t>
            </a:r>
            <a:endParaRPr lang="en-US" altLang="zh-CN" sz="3200" dirty="0" smtClean="0">
              <a:latin typeface="+mn-ea"/>
              <a:cs typeface="Times New Roman" panose="02020603050405020304" pitchFamily="18" charset="0"/>
            </a:endParaRPr>
          </a:p>
          <a:p>
            <a:pPr lvl="0" indent="406400" algn="just"/>
            <a:r>
              <a:rPr lang="en-US" altLang="zh-CN" sz="3200" dirty="0">
                <a:latin typeface="+mn-ea"/>
                <a:cs typeface="Times New Roman" panose="02020603050405020304" pitchFamily="18" charset="0"/>
              </a:rPr>
              <a:t> </a:t>
            </a:r>
            <a:r>
              <a:rPr lang="en-US" altLang="zh-CN" sz="3200" dirty="0" smtClean="0">
                <a:latin typeface="+mn-ea"/>
                <a:cs typeface="Times New Roman" panose="02020603050405020304" pitchFamily="18" charset="0"/>
              </a:rPr>
              <a:t> </a:t>
            </a:r>
            <a:r>
              <a:rPr lang="zh-CN" altLang="zh-CN" sz="3200" dirty="0" smtClean="0">
                <a:latin typeface="+mn-ea"/>
                <a:cs typeface="Times New Roman" panose="02020603050405020304" pitchFamily="18" charset="0"/>
              </a:rPr>
              <a:t>新</a:t>
            </a:r>
            <a:r>
              <a:rPr lang="zh-CN" altLang="zh-CN" sz="3200" dirty="0">
                <a:latin typeface="+mn-ea"/>
                <a:cs typeface="Times New Roman" panose="02020603050405020304" pitchFamily="18" charset="0"/>
              </a:rPr>
              <a:t>《安法》充分体现了我国法制建设的发展和创新，提出一些新的有力措施和制度来保障安全生产工作，其中有些是目前正在做的，也是行之有效的，现在以法律形式</a:t>
            </a:r>
            <a:r>
              <a:rPr lang="zh-CN" altLang="zh-CN" sz="3200" dirty="0" smtClean="0">
                <a:latin typeface="+mn-ea"/>
                <a:cs typeface="Times New Roman" panose="02020603050405020304" pitchFamily="18" charset="0"/>
              </a:rPr>
              <a:t>确定</a:t>
            </a:r>
            <a:r>
              <a:rPr lang="zh-CN" altLang="en-US" sz="3200" dirty="0" smtClean="0">
                <a:latin typeface="+mn-ea"/>
                <a:cs typeface="Times New Roman" panose="02020603050405020304" pitchFamily="18" charset="0"/>
              </a:rPr>
              <a:t>、固化，</a:t>
            </a:r>
            <a:r>
              <a:rPr lang="zh-CN" altLang="zh-CN" sz="3200" dirty="0" smtClean="0">
                <a:latin typeface="+mn-ea"/>
                <a:cs typeface="Times New Roman" panose="02020603050405020304" pitchFamily="18" charset="0"/>
              </a:rPr>
              <a:t>更有利于</a:t>
            </a:r>
            <a:r>
              <a:rPr lang="zh-CN" altLang="en-US" sz="3200" dirty="0" smtClean="0">
                <a:latin typeface="+mn-ea"/>
                <a:cs typeface="Times New Roman" panose="02020603050405020304" pitchFamily="18" charset="0"/>
              </a:rPr>
              <a:t>贯彻</a:t>
            </a:r>
            <a:r>
              <a:rPr lang="zh-CN" altLang="zh-CN" sz="3200" dirty="0" smtClean="0">
                <a:latin typeface="+mn-ea"/>
                <a:cs typeface="Times New Roman" panose="02020603050405020304" pitchFamily="18" charset="0"/>
              </a:rPr>
              <a:t>实施。</a:t>
            </a:r>
            <a:r>
              <a:rPr lang="zh-CN" altLang="en-US" sz="3200" dirty="0" smtClean="0">
                <a:latin typeface="+mn-ea"/>
                <a:cs typeface="Times New Roman" panose="02020603050405020304" pitchFamily="18" charset="0"/>
              </a:rPr>
              <a:t>主要体现在以下六个方面：</a:t>
            </a:r>
            <a:endParaRPr lang="en-US" altLang="zh-CN" sz="3200" dirty="0" smtClean="0">
              <a:latin typeface="+mn-ea"/>
              <a:cs typeface="Times New Roman" panose="02020603050405020304" pitchFamily="18" charset="0"/>
            </a:endParaRPr>
          </a:p>
          <a:p>
            <a:pPr lvl="0" indent="406400" algn="just"/>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一</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）解决</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了一些</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安全生产</a:t>
            </a:r>
            <a:r>
              <a:rPr lang="zh-CN" altLang="en-US"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中的</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突出</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问题</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endParaRPr lang="en-US"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endParaRPr>
          </a:p>
          <a:p>
            <a:pPr lvl="0" indent="406400" algn="just"/>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（二）加大了失信行为联合惩戒力度。</a:t>
            </a:r>
            <a:endParaRPr lang="zh-CN" altLang="zh-CN" sz="3200" kern="100" dirty="0">
              <a:solidFill>
                <a:prstClr val="black"/>
              </a:solidFill>
              <a:latin typeface="Calibri" panose="020F0502020204030204" pitchFamily="34" charset="0"/>
              <a:cs typeface="Times New Roman" panose="02020603050405020304" pitchFamily="18" charset="0"/>
            </a:endParaRPr>
          </a:p>
          <a:p>
            <a:pPr lvl="0" indent="406400" algn="just"/>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（三）巩固了</a:t>
            </a:r>
            <a:r>
              <a:rPr lang="zh-CN" altLang="en-US"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安全</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生产责任</a:t>
            </a:r>
            <a:r>
              <a:rPr lang="zh-CN" altLang="en-US"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保险制度</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endParaRPr lang="zh-CN" altLang="zh-CN" sz="3200" kern="100" dirty="0">
              <a:solidFill>
                <a:prstClr val="black"/>
              </a:solidFill>
              <a:latin typeface="Calibri" panose="020F0502020204030204" pitchFamily="34" charset="0"/>
              <a:cs typeface="Times New Roman" panose="02020603050405020304" pitchFamily="18" charset="0"/>
            </a:endParaRPr>
          </a:p>
          <a:p>
            <a:pPr lvl="0" indent="406400" algn="just"/>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（四）完善了安全生产的举报制度。</a:t>
            </a:r>
            <a:endParaRPr lang="zh-CN" altLang="zh-CN" sz="3200" kern="100" dirty="0">
              <a:solidFill>
                <a:prstClr val="black"/>
              </a:solidFill>
              <a:latin typeface="Calibri" panose="020F0502020204030204" pitchFamily="34" charset="0"/>
              <a:cs typeface="Times New Roman" panose="02020603050405020304" pitchFamily="18" charset="0"/>
            </a:endParaRPr>
          </a:p>
          <a:p>
            <a:pPr lvl="0" indent="406400" algn="just"/>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（五</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）提出了</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事故应急救援</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方面</a:t>
            </a:r>
            <a:r>
              <a:rPr lang="zh-CN" altLang="en-US"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的</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新</a:t>
            </a:r>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要求、新理念。</a:t>
            </a:r>
            <a:endParaRPr lang="zh-CN" altLang="zh-CN" sz="3200" kern="100" dirty="0">
              <a:solidFill>
                <a:prstClr val="black"/>
              </a:solidFill>
              <a:latin typeface="Calibri" panose="020F0502020204030204" pitchFamily="34" charset="0"/>
              <a:cs typeface="Times New Roman" panose="02020603050405020304" pitchFamily="18" charset="0"/>
            </a:endParaRPr>
          </a:p>
          <a:p>
            <a:pPr lvl="0" indent="406400" algn="just"/>
            <a:r>
              <a:rPr lang="zh-CN" altLang="zh-CN" sz="32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（六）注重了行政执法与刑事司法的衔接</a:t>
            </a:r>
            <a:r>
              <a:rPr lang="zh-CN" altLang="zh-CN" sz="32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rPr>
              <a:t>。</a:t>
            </a:r>
            <a:endParaRPr lang="zh-CN" altLang="zh-CN" sz="3200" kern="100" dirty="0">
              <a:solidFill>
                <a:prstClr val="black"/>
              </a:solidFill>
              <a:latin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04799" y="326571"/>
            <a:ext cx="11604171" cy="5016758"/>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一</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）解决</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了一些</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安全生产</a:t>
            </a:r>
            <a:r>
              <a:rPr lang="zh-CN" altLang="en-US"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中的</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突出</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问题。</a:t>
            </a:r>
            <a:endParaRPr lang="zh-CN" altLang="zh-CN" sz="3200" kern="100" dirty="0">
              <a:latin typeface="Calibri" panose="020F0502020204030204" pitchFamily="34" charset="0"/>
              <a:cs typeface="Times New Roman" panose="02020603050405020304" pitchFamily="18" charset="0"/>
            </a:endParaRPr>
          </a:p>
          <a:p>
            <a:pPr indent="406400" algn="just">
              <a:spcAft>
                <a:spcPts val="0"/>
              </a:spcAft>
            </a:pPr>
            <a:r>
              <a:rPr lang="en-US" altLang="zh-CN" sz="3200" kern="100" dirty="0" smtClean="0">
                <a:latin typeface="+mn-ea"/>
                <a:cs typeface="Times New Roman" panose="02020603050405020304" pitchFamily="18" charset="0"/>
              </a:rPr>
              <a:t>  </a:t>
            </a:r>
            <a:r>
              <a:rPr lang="zh-CN" altLang="zh-CN" sz="3200" kern="100" dirty="0" smtClean="0">
                <a:latin typeface="+mn-ea"/>
                <a:cs typeface="Times New Roman" panose="02020603050405020304" pitchFamily="18" charset="0"/>
              </a:rPr>
              <a:t>新</a:t>
            </a:r>
            <a:r>
              <a:rPr lang="zh-CN" altLang="zh-CN" sz="3200" kern="100" dirty="0">
                <a:latin typeface="+mn-ea"/>
                <a:cs typeface="Times New Roman" panose="02020603050405020304" pitchFamily="18" charset="0"/>
              </a:rPr>
              <a:t>《安法》修改遵循问题导向，针对过去暴露出来的一些安全生产新情况和突出问题，通过法律要求固定下来，解决了当前安全生产中的一些难题。</a:t>
            </a:r>
            <a:endParaRPr lang="zh-CN" altLang="zh-CN" sz="3200" kern="100" dirty="0">
              <a:latin typeface="+mn-ea"/>
              <a:cs typeface="Times New Roman" panose="02020603050405020304" pitchFamily="18" charset="0"/>
            </a:endParaRPr>
          </a:p>
          <a:p>
            <a:r>
              <a:rPr lang="en-US" altLang="zh-CN" sz="3200" b="1" dirty="0" smtClean="0">
                <a:latin typeface="Times New Roman" panose="02020603050405020304" pitchFamily="18" charset="0"/>
                <a:cs typeface="Times New Roman" panose="02020603050405020304" pitchFamily="18" charset="0"/>
              </a:rPr>
              <a:t>        1</a:t>
            </a:r>
            <a:r>
              <a:rPr lang="en-US" altLang="zh-CN" sz="3200" b="1" dirty="0">
                <a:latin typeface="Times New Roman" panose="02020603050405020304" pitchFamily="18" charset="0"/>
                <a:cs typeface="Times New Roman" panose="02020603050405020304" pitchFamily="18" charset="0"/>
              </a:rPr>
              <a:t>.</a:t>
            </a:r>
            <a:r>
              <a:rPr lang="zh-CN" altLang="zh-CN" sz="3200" b="1" dirty="0">
                <a:latin typeface="+mn-ea"/>
                <a:cs typeface="Times New Roman" panose="02020603050405020304" pitchFamily="18" charset="0"/>
              </a:rPr>
              <a:t>汲取教训，</a:t>
            </a:r>
            <a:r>
              <a:rPr lang="zh-CN" altLang="zh-CN" sz="3200" b="1" dirty="0" smtClean="0">
                <a:latin typeface="+mn-ea"/>
                <a:cs typeface="Times New Roman" panose="02020603050405020304" pitchFamily="18" charset="0"/>
              </a:rPr>
              <a:t>对</a:t>
            </a:r>
            <a:r>
              <a:rPr lang="zh-CN" altLang="en-US" sz="3200" b="1" dirty="0" smtClean="0">
                <a:latin typeface="+mn-ea"/>
                <a:cs typeface="Times New Roman" panose="02020603050405020304" pitchFamily="18" charset="0"/>
              </a:rPr>
              <a:t>事故</a:t>
            </a:r>
            <a:r>
              <a:rPr lang="zh-CN" altLang="zh-CN" sz="3200" b="1" dirty="0" smtClean="0">
                <a:latin typeface="+mn-ea"/>
                <a:cs typeface="Times New Roman" panose="02020603050405020304" pitchFamily="18" charset="0"/>
              </a:rPr>
              <a:t>中</a:t>
            </a:r>
            <a:r>
              <a:rPr lang="zh-CN" altLang="zh-CN" sz="3200" b="1" dirty="0">
                <a:latin typeface="+mn-ea"/>
                <a:cs typeface="Times New Roman" panose="02020603050405020304" pitchFamily="18" charset="0"/>
              </a:rPr>
              <a:t>暴露的新问题作出针对性规定</a:t>
            </a:r>
            <a:r>
              <a:rPr lang="zh-CN" altLang="zh-CN" sz="3200" dirty="0" smtClean="0">
                <a:latin typeface="+mn-ea"/>
                <a:cs typeface="Times New Roman" panose="02020603050405020304" pitchFamily="18" charset="0"/>
              </a:rPr>
              <a:t>。</a:t>
            </a:r>
            <a:endParaRPr lang="en-US" altLang="zh-CN" sz="3200" dirty="0" smtClean="0">
              <a:latin typeface="+mn-ea"/>
              <a:cs typeface="Times New Roman" panose="02020603050405020304" pitchFamily="18" charset="0"/>
            </a:endParaRPr>
          </a:p>
          <a:p>
            <a:r>
              <a:rPr lang="en-US" altLang="zh-CN" sz="3200" dirty="0">
                <a:latin typeface="+mn-ea"/>
                <a:cs typeface="Times New Roman" panose="02020603050405020304" pitchFamily="18" charset="0"/>
              </a:rPr>
              <a:t> </a:t>
            </a:r>
            <a:r>
              <a:rPr lang="en-US" altLang="zh-CN" sz="3200" dirty="0" smtClean="0">
                <a:latin typeface="+mn-ea"/>
                <a:cs typeface="Times New Roman" panose="02020603050405020304" pitchFamily="18" charset="0"/>
              </a:rPr>
              <a:t>   </a:t>
            </a:r>
            <a:r>
              <a:rPr lang="zh-CN" altLang="zh-CN" sz="3200" dirty="0" smtClean="0">
                <a:latin typeface="+mn-ea"/>
                <a:cs typeface="Times New Roman" panose="02020603050405020304" pitchFamily="18" charset="0"/>
              </a:rPr>
              <a:t>新</a:t>
            </a:r>
            <a:r>
              <a:rPr lang="zh-CN" altLang="zh-CN" sz="3200" dirty="0">
                <a:latin typeface="+mn-ea"/>
                <a:cs typeface="Times New Roman" panose="02020603050405020304" pitchFamily="18" charset="0"/>
              </a:rPr>
              <a:t>《安法》第三十六中新增第四款</a:t>
            </a:r>
            <a:r>
              <a:rPr lang="en-US" altLang="zh-CN" sz="3200" b="1" dirty="0">
                <a:latin typeface="+mn-ea"/>
              </a:rPr>
              <a:t>“</a:t>
            </a:r>
            <a:r>
              <a:rPr lang="zh-CN" altLang="zh-CN" sz="3200" u="sng" dirty="0">
                <a:latin typeface="+mn-ea"/>
                <a:cs typeface="Times New Roman" panose="02020603050405020304" pitchFamily="18" charset="0"/>
              </a:rPr>
              <a:t>餐饮等行业的生产经营单位使用燃气的，应当安装可燃气体报警装置，并保障其</a:t>
            </a:r>
            <a:r>
              <a:rPr lang="zh-CN" altLang="zh-CN" sz="3200" u="sng" dirty="0" smtClean="0">
                <a:latin typeface="+mn-ea"/>
                <a:cs typeface="Times New Roman" panose="02020603050405020304" pitchFamily="18" charset="0"/>
              </a:rPr>
              <a:t>正常使用</a:t>
            </a:r>
            <a:r>
              <a:rPr lang="zh-CN" altLang="zh-CN" sz="3200" u="sng" dirty="0">
                <a:latin typeface="+mn-ea"/>
                <a:cs typeface="Times New Roman" panose="02020603050405020304" pitchFamily="18" charset="0"/>
              </a:rPr>
              <a:t>。</a:t>
            </a:r>
            <a:r>
              <a:rPr lang="en-US" altLang="zh-CN" sz="3200" b="1" dirty="0" smtClean="0">
                <a:latin typeface="+mn-ea"/>
              </a:rPr>
              <a:t>”</a:t>
            </a:r>
            <a:r>
              <a:rPr lang="zh-CN" altLang="en-US" sz="3200" b="1" dirty="0" smtClean="0">
                <a:latin typeface="+mn-ea"/>
              </a:rPr>
              <a:t>。</a:t>
            </a:r>
            <a:endParaRPr lang="en-US" altLang="zh-CN" sz="3200" b="1" dirty="0" smtClean="0">
              <a:latin typeface="+mn-ea"/>
            </a:endParaRPr>
          </a:p>
          <a:p>
            <a:r>
              <a:rPr lang="en-US" altLang="zh-CN" sz="3200" b="1"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3200" b="1"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这</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一款增加就是根据近年来餐饮行业使用燃气过程中事故多发的现状，有针对性提出的规定。</a:t>
            </a:r>
            <a:endParaRPr lang="zh-CN" altLang="en-US" sz="32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2144" y="261257"/>
            <a:ext cx="11473542" cy="5016758"/>
          </a:xfrm>
          <a:prstGeom prst="rect">
            <a:avLst/>
          </a:prstGeom>
        </p:spPr>
        <p:txBody>
          <a:bodyPr wrap="square">
            <a:spAutoFit/>
          </a:bodyPr>
          <a:lstStyle/>
          <a:p>
            <a:pPr indent="406400" algn="just">
              <a:spcAft>
                <a:spcPts val="0"/>
              </a:spcAft>
            </a:pPr>
            <a:r>
              <a:rPr lang="en-US" altLang="zh-CN" sz="3200" kern="100" dirty="0" smtClean="0">
                <a:latin typeface="+mn-ea"/>
                <a:cs typeface="Times New Roman" panose="02020603050405020304" pitchFamily="18" charset="0"/>
              </a:rPr>
              <a:t>  </a:t>
            </a:r>
            <a:r>
              <a:rPr lang="zh-CN" altLang="zh-CN" sz="3200" kern="100" dirty="0" smtClean="0">
                <a:latin typeface="+mn-ea"/>
                <a:cs typeface="Times New Roman" panose="02020603050405020304" pitchFamily="18" charset="0"/>
              </a:rPr>
              <a:t>新</a:t>
            </a:r>
            <a:r>
              <a:rPr lang="zh-CN" altLang="zh-CN" sz="3200" kern="100" dirty="0">
                <a:latin typeface="+mn-ea"/>
                <a:cs typeface="Times New Roman" panose="02020603050405020304" pitchFamily="18" charset="0"/>
              </a:rPr>
              <a:t>《安法》第四十九条中新增第二款</a:t>
            </a:r>
            <a:r>
              <a:rPr lang="en-US" altLang="zh-CN" sz="3200" b="1" kern="100" dirty="0">
                <a:latin typeface="+mn-ea"/>
                <a:cs typeface="Times New Roman" panose="02020603050405020304" pitchFamily="18" charset="0"/>
              </a:rPr>
              <a:t>“</a:t>
            </a:r>
            <a:r>
              <a:rPr lang="zh-CN" altLang="zh-CN" sz="3200" u="sng" kern="100" dirty="0">
                <a:latin typeface="+mn-ea"/>
                <a:cs typeface="Times New Roman" panose="02020603050405020304" pitchFamily="18" charset="0"/>
              </a:rPr>
              <a:t>矿山、金属冶炼建设项目和用于生产、储存、装卸危险物品的建设项目的施工单位应当加强对施工项目的安全管理，不得倒卖、出租、出借、挂靠或者以其他形式非法转让施工资质，不得将其承包的全部建设工程转包给第三人或者将其承包的全部建设工程支解以后以分包的名义分别转包给第三人，不得将工程分包给不具备相应资质条件的单位。</a:t>
            </a:r>
            <a:r>
              <a:rPr lang="en-US" altLang="zh-CN" sz="3200" b="1" kern="100" dirty="0" smtClean="0">
                <a:latin typeface="+mn-ea"/>
                <a:cs typeface="Times New Roman" panose="02020603050405020304" pitchFamily="18" charset="0"/>
              </a:rPr>
              <a:t>”</a:t>
            </a:r>
            <a:endParaRPr lang="en-US" altLang="zh-CN" sz="3200" b="1" kern="100" dirty="0" smtClean="0">
              <a:latin typeface="+mn-ea"/>
              <a:cs typeface="Times New Roman" panose="02020603050405020304" pitchFamily="18" charset="0"/>
            </a:endParaRPr>
          </a:p>
          <a:p>
            <a:pPr indent="406400" algn="just">
              <a:spcAft>
                <a:spcPts val="0"/>
              </a:spcAft>
            </a:pPr>
            <a:r>
              <a:rPr lang="en-US" altLang="zh-CN" sz="3200" b="1" kern="100" dirty="0">
                <a:latin typeface="方正仿宋_GBK" panose="03000509000000000000" pitchFamily="65" charset="-122"/>
                <a:ea typeface="方正仿宋_GBK" panose="03000509000000000000" pitchFamily="65" charset="-122"/>
                <a:cs typeface="Times New Roman" panose="02020603050405020304" pitchFamily="18" charset="0"/>
              </a:rPr>
              <a:t> </a:t>
            </a:r>
            <a:r>
              <a:rPr lang="en-US" altLang="zh-CN" sz="3200" b="1" kern="1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一款增加主要也是因为我国工程领域这种现象比较普遍，严重危及生产安全且造成事故易发、多发，从而提出的高危行业建设工程禁止转包、分包的规定。</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4171" y="174171"/>
            <a:ext cx="11745686" cy="5016758"/>
          </a:xfrm>
          <a:prstGeom prst="rect">
            <a:avLst/>
          </a:prstGeom>
        </p:spPr>
        <p:txBody>
          <a:bodyPr wrap="square">
            <a:spAutoFit/>
          </a:bodyPr>
          <a:lstStyle/>
          <a:p>
            <a:pPr indent="408305" algn="just">
              <a:spcAft>
                <a:spcPts val="0"/>
              </a:spcAft>
            </a:pPr>
            <a:r>
              <a:rPr lang="en-US" altLang="zh-CN" sz="3200" b="1" kern="100" dirty="0" smtClean="0">
                <a:latin typeface="Times New Roman" panose="02020603050405020304" pitchFamily="18" charset="0"/>
                <a:cs typeface="Times New Roman" panose="02020603050405020304" pitchFamily="18" charset="0"/>
              </a:rPr>
              <a:t>    2</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应对新兴行业安全生产的新情况、新问题</a:t>
            </a:r>
            <a:r>
              <a:rPr lang="zh-CN" altLang="zh-CN" sz="3200" b="1" kern="100" dirty="0" smtClean="0">
                <a:latin typeface="Times New Roman" panose="02020603050405020304" pitchFamily="18" charset="0"/>
                <a:cs typeface="Times New Roman" panose="02020603050405020304" pitchFamily="18" charset="0"/>
              </a:rPr>
              <a:t>。</a:t>
            </a:r>
            <a:endParaRPr lang="en-US" altLang="zh-CN" sz="3200" b="1" kern="100" dirty="0" smtClean="0">
              <a:latin typeface="Times New Roman" panose="02020603050405020304" pitchFamily="18" charset="0"/>
              <a:cs typeface="Times New Roman" panose="02020603050405020304" pitchFamily="18" charset="0"/>
            </a:endParaRPr>
          </a:p>
          <a:p>
            <a:pPr indent="408305" algn="just">
              <a:spcAft>
                <a:spcPts val="0"/>
              </a:spcAft>
            </a:pPr>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zh-CN" altLang="zh-CN" sz="3200" kern="100" dirty="0" smtClean="0">
                <a:latin typeface="Times New Roman" panose="02020603050405020304" pitchFamily="18" charset="0"/>
                <a:cs typeface="Times New Roman" panose="02020603050405020304" pitchFamily="18" charset="0"/>
              </a:rPr>
              <a:t>新</a:t>
            </a:r>
            <a:r>
              <a:rPr lang="zh-CN" altLang="zh-CN" sz="3200" kern="100" dirty="0">
                <a:latin typeface="Times New Roman" panose="02020603050405020304" pitchFamily="18" charset="0"/>
                <a:cs typeface="Times New Roman" panose="02020603050405020304" pitchFamily="18" charset="0"/>
              </a:rPr>
              <a:t>《安法》第四条第二款新增</a:t>
            </a:r>
            <a:r>
              <a:rPr lang="en-US" altLang="zh-CN" sz="3200" b="1" kern="100" dirty="0">
                <a:latin typeface="Times New Roman" panose="02020603050405020304" pitchFamily="18" charset="0"/>
                <a:cs typeface="Times New Roman" panose="02020603050405020304" pitchFamily="18" charset="0"/>
              </a:rPr>
              <a:t>“</a:t>
            </a:r>
            <a:r>
              <a:rPr lang="zh-CN" altLang="zh-CN" sz="3200" u="sng" kern="100" dirty="0">
                <a:latin typeface="Times New Roman" panose="02020603050405020304" pitchFamily="18" charset="0"/>
                <a:cs typeface="Times New Roman" panose="02020603050405020304" pitchFamily="18" charset="0"/>
              </a:rPr>
              <a:t>平台经济等新兴行业、领域的生产经营单位应当根据本行业、领域的特点，建立健全并落实全员安全生产责任制，加强从业人员安全生产教育和培训，履行本法和其他法律、法规规定的有关安全生产义务</a:t>
            </a:r>
            <a:r>
              <a:rPr lang="zh-CN" altLang="zh-CN" sz="3200" kern="100" dirty="0">
                <a:latin typeface="Times New Roman" panose="02020603050405020304" pitchFamily="18" charset="0"/>
                <a:cs typeface="Times New Roman" panose="02020603050405020304" pitchFamily="18" charset="0"/>
              </a:rPr>
              <a:t>。</a:t>
            </a:r>
            <a:r>
              <a:rPr lang="en-US" altLang="zh-CN" sz="3200" b="1" kern="100" dirty="0">
                <a:latin typeface="Times New Roman" panose="02020603050405020304" pitchFamily="18" charset="0"/>
                <a:cs typeface="Times New Roman" panose="02020603050405020304" pitchFamily="18" charset="0"/>
              </a:rPr>
              <a:t>” </a:t>
            </a:r>
            <a:endParaRPr lang="zh-CN" altLang="zh-CN" sz="3200" kern="100" dirty="0">
              <a:latin typeface="Times New Roman" panose="02020603050405020304" pitchFamily="18" charset="0"/>
              <a:cs typeface="Times New Roman" panose="02020603050405020304" pitchFamily="18" charset="0"/>
            </a:endParaRPr>
          </a:p>
          <a:p>
            <a:pPr indent="406400" algn="just">
              <a:spcAft>
                <a:spcPts val="0"/>
              </a:spcAft>
            </a:pPr>
            <a:r>
              <a:rPr lang="en-US" altLang="zh-CN" sz="3200" kern="100" dirty="0" smtClean="0">
                <a:latin typeface="Times New Roman" panose="02020603050405020304" pitchFamily="18" charset="0"/>
                <a:cs typeface="Times New Roman" panose="02020603050405020304" pitchFamily="18" charset="0"/>
              </a:rPr>
              <a:t>    </a:t>
            </a:r>
            <a:r>
              <a:rPr lang="zh-CN" altLang="zh-CN" sz="3200" kern="100" dirty="0" smtClean="0">
                <a:latin typeface="Times New Roman" panose="02020603050405020304" pitchFamily="18" charset="0"/>
                <a:cs typeface="Times New Roman" panose="02020603050405020304" pitchFamily="18" charset="0"/>
              </a:rPr>
              <a:t>新</a:t>
            </a:r>
            <a:r>
              <a:rPr lang="zh-CN" altLang="zh-CN" sz="3200" kern="100" dirty="0">
                <a:latin typeface="Times New Roman" panose="02020603050405020304" pitchFamily="18" charset="0"/>
                <a:cs typeface="Times New Roman" panose="02020603050405020304" pitchFamily="18" charset="0"/>
              </a:rPr>
              <a:t>《安法》第十条第二款中新增</a:t>
            </a:r>
            <a:r>
              <a:rPr lang="en-US" altLang="zh-CN" sz="3200" b="1" u="sng" kern="100" dirty="0">
                <a:latin typeface="Times New Roman" panose="02020603050405020304" pitchFamily="18" charset="0"/>
                <a:cs typeface="Times New Roman" panose="02020603050405020304" pitchFamily="18" charset="0"/>
              </a:rPr>
              <a:t>“</a:t>
            </a:r>
            <a:r>
              <a:rPr lang="zh-CN" altLang="zh-CN" sz="3200" u="sng" kern="100" dirty="0">
                <a:latin typeface="Times New Roman" panose="02020603050405020304" pitchFamily="18" charset="0"/>
                <a:cs typeface="Times New Roman" panose="02020603050405020304" pitchFamily="18" charset="0"/>
              </a:rPr>
              <a:t>对新兴行业、领域的安全生产监督管理职责不明确的，由县级以上地方各级人民政府按照业务相近的原则确定监督管理部门。</a:t>
            </a:r>
            <a:r>
              <a:rPr lang="en-US" altLang="zh-CN" sz="3200" b="1" kern="100" dirty="0">
                <a:latin typeface="Times New Roman" panose="02020603050405020304" pitchFamily="18" charset="0"/>
                <a:cs typeface="Times New Roman" panose="02020603050405020304" pitchFamily="18" charset="0"/>
              </a:rPr>
              <a:t>”</a:t>
            </a:r>
            <a:endParaRPr lang="zh-CN" altLang="zh-CN" sz="3200" kern="100" dirty="0">
              <a:latin typeface="Times New Roman" panose="02020603050405020304" pitchFamily="18" charset="0"/>
              <a:cs typeface="Times New Roman" panose="02020603050405020304" pitchFamily="18" charset="0"/>
            </a:endParaRPr>
          </a:p>
          <a:p>
            <a:pPr indent="406400" algn="just">
              <a:spcAft>
                <a:spcPts val="0"/>
              </a:spcAft>
            </a:pPr>
            <a:r>
              <a:rPr lang="en-US"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两条款新增内容就是针对近年来新兴行业安全生产出现的新情况、新问题而提出的应对措施。</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17714" y="195943"/>
            <a:ext cx="11604172" cy="4031873"/>
          </a:xfrm>
          <a:prstGeom prst="rect">
            <a:avLst/>
          </a:prstGeom>
        </p:spPr>
        <p:txBody>
          <a:bodyPr wrap="square">
            <a:spAutoFit/>
          </a:bodyPr>
          <a:lstStyle/>
          <a:p>
            <a:pPr indent="408305" algn="just">
              <a:spcAft>
                <a:spcPts val="0"/>
              </a:spcAft>
            </a:pPr>
            <a:r>
              <a:rPr lang="en-US" altLang="zh-CN" sz="3200" b="1" kern="100" dirty="0" smtClean="0">
                <a:latin typeface="Times New Roman" panose="02020603050405020304" pitchFamily="18" charset="0"/>
                <a:cs typeface="Times New Roman" panose="02020603050405020304" pitchFamily="18" charset="0"/>
              </a:rPr>
              <a:t>    3</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进一步加强对危险作业的管理</a:t>
            </a:r>
            <a:r>
              <a:rPr lang="zh-CN" altLang="zh-CN" sz="3200" b="1" kern="100" dirty="0" smtClean="0">
                <a:latin typeface="Times New Roman" panose="02020603050405020304" pitchFamily="18" charset="0"/>
                <a:cs typeface="Times New Roman" panose="02020603050405020304" pitchFamily="18" charset="0"/>
              </a:rPr>
              <a:t>。</a:t>
            </a:r>
            <a:endParaRPr lang="en-US" altLang="zh-CN" sz="3200" b="1" kern="100" dirty="0" smtClean="0">
              <a:latin typeface="Times New Roman" panose="02020603050405020304" pitchFamily="18" charset="0"/>
              <a:cs typeface="Times New Roman" panose="02020603050405020304" pitchFamily="18" charset="0"/>
            </a:endParaRPr>
          </a:p>
          <a:p>
            <a:pPr indent="408305" algn="just">
              <a:spcAft>
                <a:spcPts val="0"/>
              </a:spcAft>
            </a:pPr>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zh-CN" altLang="zh-CN" sz="3200" kern="100" dirty="0" smtClean="0">
                <a:latin typeface="Times New Roman" panose="02020603050405020304" pitchFamily="18" charset="0"/>
                <a:cs typeface="Times New Roman" panose="02020603050405020304" pitchFamily="18" charset="0"/>
              </a:rPr>
              <a:t>新</a:t>
            </a:r>
            <a:r>
              <a:rPr lang="zh-CN" altLang="zh-CN" sz="3200" kern="100" dirty="0">
                <a:latin typeface="Times New Roman" panose="02020603050405020304" pitchFamily="18" charset="0"/>
                <a:cs typeface="Times New Roman" panose="02020603050405020304" pitchFamily="18" charset="0"/>
              </a:rPr>
              <a:t>《安法》第四十三条</a:t>
            </a:r>
            <a:r>
              <a:rPr lang="en-US" altLang="zh-CN" sz="3200" kern="100" dirty="0">
                <a:latin typeface="Times New Roman" panose="02020603050405020304" pitchFamily="18" charset="0"/>
                <a:cs typeface="Times New Roman" panose="02020603050405020304" pitchFamily="18" charset="0"/>
              </a:rPr>
              <a:t>“</a:t>
            </a:r>
            <a:r>
              <a:rPr lang="zh-CN" altLang="zh-CN" sz="3200" kern="100" dirty="0">
                <a:latin typeface="Times New Roman" panose="02020603050405020304" pitchFamily="18" charset="0"/>
                <a:cs typeface="Times New Roman" panose="02020603050405020304" pitchFamily="18" charset="0"/>
              </a:rPr>
              <a:t>生产经营单位进行爆破、吊装、</a:t>
            </a:r>
            <a:r>
              <a:rPr lang="zh-CN" altLang="zh-CN" sz="3200" u="sng" kern="100" dirty="0">
                <a:latin typeface="Times New Roman" panose="02020603050405020304" pitchFamily="18" charset="0"/>
                <a:cs typeface="Times New Roman" panose="02020603050405020304" pitchFamily="18" charset="0"/>
              </a:rPr>
              <a:t>动火、临时用电</a:t>
            </a:r>
            <a:r>
              <a:rPr lang="zh-CN" altLang="zh-CN" sz="3200" kern="100" dirty="0">
                <a:latin typeface="Times New Roman" panose="02020603050405020304" pitchFamily="18" charset="0"/>
                <a:cs typeface="Times New Roman" panose="02020603050405020304" pitchFamily="18" charset="0"/>
              </a:rPr>
              <a:t>以及国务院应急管理部门会同国务院有关部门规定的其他危险作业，应当安排专门人员进行现场安全管理，确保操作规程的遵守和安全措施的落实。</a:t>
            </a:r>
            <a:r>
              <a:rPr lang="en-US" altLang="zh-CN" sz="3200" kern="100" dirty="0" smtClean="0">
                <a:latin typeface="Times New Roman" panose="02020603050405020304" pitchFamily="18" charset="0"/>
                <a:cs typeface="Times New Roman" panose="02020603050405020304" pitchFamily="18" charset="0"/>
              </a:rPr>
              <a:t>”</a:t>
            </a:r>
            <a:endParaRPr lang="en-US" altLang="zh-CN" sz="3200" kern="100" dirty="0" smtClean="0">
              <a:latin typeface="Times New Roman" panose="02020603050405020304" pitchFamily="18" charset="0"/>
              <a:cs typeface="Times New Roman" panose="02020603050405020304" pitchFamily="18" charset="0"/>
            </a:endParaRPr>
          </a:p>
          <a:p>
            <a:pPr indent="408305" algn="just">
              <a:spcAft>
                <a:spcPts val="0"/>
              </a:spcAft>
            </a:pPr>
            <a:r>
              <a:rPr lang="en-US"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 </a:t>
            </a:r>
            <a:r>
              <a:rPr lang="en-US"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一条在原有两类危险作业的基础上，新增加了</a:t>
            </a:r>
            <a:r>
              <a:rPr lang="en-US"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u="sng" kern="100" dirty="0">
                <a:latin typeface="方正仿宋_GBK" panose="03000509000000000000" pitchFamily="65" charset="-122"/>
                <a:ea typeface="方正仿宋_GBK" panose="03000509000000000000" pitchFamily="65" charset="-122"/>
                <a:cs typeface="Times New Roman" panose="02020603050405020304" pitchFamily="18" charset="0"/>
              </a:rPr>
              <a:t>动火、临时用电</a:t>
            </a:r>
            <a:r>
              <a:rPr lang="en-US"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两类危险作业种类，也是根据近年来这两类危险作业引发的事故多，作业风险大，而提出的加强安全管理的要求。</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4800" y="141515"/>
            <a:ext cx="11049000" cy="990599"/>
          </a:xfrm>
        </p:spPr>
        <p:txBody>
          <a:bodyPr>
            <a:normAutofit fontScale="90000"/>
          </a:bodyPr>
          <a:lstStyle/>
          <a:p>
            <a:r>
              <a:rPr lang="en-US" altLang="zh-CN" sz="3600" dirty="0">
                <a:solidFill>
                  <a:prstClr val="black"/>
                </a:solidFill>
                <a:latin typeface="方正黑体_GBK" panose="03000509000000000000" pitchFamily="65" charset="-122"/>
                <a:ea typeface="方正黑体_GBK" panose="03000509000000000000" pitchFamily="65" charset="-122"/>
              </a:rPr>
              <a:t> </a:t>
            </a:r>
            <a:br>
              <a:rPr lang="en-US" altLang="zh-CN" sz="3600" dirty="0" smtClean="0">
                <a:solidFill>
                  <a:prstClr val="black"/>
                </a:solidFill>
                <a:latin typeface="方正黑体_GBK" panose="03000509000000000000" pitchFamily="65" charset="-122"/>
                <a:ea typeface="方正黑体_GBK" panose="03000509000000000000" pitchFamily="65" charset="-122"/>
              </a:rPr>
            </a:br>
            <a:r>
              <a:rPr lang="en-US" altLang="zh-CN" sz="3600" dirty="0">
                <a:solidFill>
                  <a:prstClr val="black"/>
                </a:solidFill>
                <a:latin typeface="方正黑体_GBK" panose="03000509000000000000" pitchFamily="65" charset="-122"/>
                <a:ea typeface="方正黑体_GBK" panose="03000509000000000000" pitchFamily="65" charset="-122"/>
              </a:rPr>
              <a:t> </a:t>
            </a:r>
            <a:r>
              <a:rPr lang="en-US" altLang="zh-CN" sz="3600" dirty="0" smtClean="0">
                <a:solidFill>
                  <a:prstClr val="black"/>
                </a:solidFill>
                <a:latin typeface="方正黑体_GBK" panose="03000509000000000000" pitchFamily="65" charset="-122"/>
                <a:ea typeface="方正黑体_GBK" panose="03000509000000000000" pitchFamily="65" charset="-122"/>
              </a:rPr>
              <a:t>    </a:t>
            </a:r>
            <a:r>
              <a:rPr lang="zh-CN" altLang="zh-CN" sz="3600" dirty="0" smtClean="0">
                <a:solidFill>
                  <a:prstClr val="black"/>
                </a:solidFill>
                <a:latin typeface="方正黑体_GBK" panose="03000509000000000000" pitchFamily="65" charset="-122"/>
                <a:ea typeface="方正黑体_GBK" panose="03000509000000000000" pitchFamily="65" charset="-122"/>
              </a:rPr>
              <a:t>一</a:t>
            </a:r>
            <a:r>
              <a:rPr lang="zh-CN" altLang="zh-CN" sz="3600" dirty="0">
                <a:solidFill>
                  <a:prstClr val="black"/>
                </a:solidFill>
                <a:latin typeface="方正黑体_GBK" panose="03000509000000000000" pitchFamily="65" charset="-122"/>
                <a:ea typeface="方正黑体_GBK" panose="03000509000000000000" pitchFamily="65" charset="-122"/>
              </a:rPr>
              <a:t>、进一步</a:t>
            </a:r>
            <a:r>
              <a:rPr lang="zh-CN" altLang="zh-CN" sz="4000" dirty="0">
                <a:solidFill>
                  <a:prstClr val="black"/>
                </a:solidFill>
                <a:latin typeface="Times New Roman" panose="02020603050405020304" pitchFamily="18" charset="0"/>
                <a:ea typeface="方正黑体_GBK" panose="03000509000000000000" pitchFamily="65" charset="-122"/>
                <a:cs typeface="Times New Roman" panose="02020603050405020304" pitchFamily="18" charset="0"/>
              </a:rPr>
              <a:t>完善</a:t>
            </a:r>
            <a:r>
              <a:rPr lang="zh-CN" altLang="zh-CN" sz="3600" dirty="0">
                <a:solidFill>
                  <a:prstClr val="black"/>
                </a:solidFill>
                <a:latin typeface="Times New Roman" panose="02020603050405020304" pitchFamily="18" charset="0"/>
                <a:ea typeface="方正黑体_GBK" panose="03000509000000000000" pitchFamily="65" charset="-122"/>
                <a:cs typeface="Times New Roman" panose="02020603050405020304" pitchFamily="18" charset="0"/>
              </a:rPr>
              <a:t>安全生产工作的原则要求</a:t>
            </a:r>
            <a:br>
              <a:rPr lang="en-US" altLang="zh-CN" sz="4000" dirty="0">
                <a:solidFill>
                  <a:prstClr val="black"/>
                </a:solidFill>
                <a:latin typeface="宋体" panose="02010600030101010101" pitchFamily="2" charset="-122"/>
              </a:rPr>
            </a:br>
            <a:endParaRPr lang="zh-CN" altLang="en-US" dirty="0"/>
          </a:p>
        </p:txBody>
      </p:sp>
      <p:sp>
        <p:nvSpPr>
          <p:cNvPr id="3" name="内容占位符 2"/>
          <p:cNvSpPr>
            <a:spLocks noGrp="1"/>
          </p:cNvSpPr>
          <p:nvPr>
            <p:ph idx="1"/>
          </p:nvPr>
        </p:nvSpPr>
        <p:spPr>
          <a:xfrm>
            <a:off x="446314" y="1317171"/>
            <a:ext cx="10907486" cy="4859792"/>
          </a:xfrm>
        </p:spPr>
        <p:txBody>
          <a:bodyPr/>
          <a:lstStyle/>
          <a:p>
            <a:pPr lvl="0" indent="0" algn="just">
              <a:lnSpc>
                <a:spcPct val="110000"/>
              </a:lnSpc>
              <a:buNone/>
            </a:pPr>
            <a:r>
              <a:rPr lang="en-US" altLang="zh-CN" sz="3200" kern="100" dirty="0" smtClean="0">
                <a:solidFill>
                  <a:prstClr val="black"/>
                </a:solidFill>
                <a:latin typeface="宋体" panose="02010600030101010101" pitchFamily="2" charset="-122"/>
                <a:cs typeface="Times New Roman" panose="02020603050405020304" pitchFamily="18" charset="0"/>
              </a:rPr>
              <a:t>  </a:t>
            </a:r>
            <a:endParaRPr lang="en-US" altLang="zh-CN" sz="3200" kern="100" dirty="0" smtClean="0">
              <a:solidFill>
                <a:prstClr val="black"/>
              </a:solidFill>
              <a:latin typeface="宋体" panose="02010600030101010101" pitchFamily="2" charset="-122"/>
              <a:cs typeface="Times New Roman" panose="02020603050405020304" pitchFamily="18" charset="0"/>
            </a:endParaRPr>
          </a:p>
          <a:p>
            <a:pPr lvl="0" indent="0" algn="just">
              <a:lnSpc>
                <a:spcPct val="110000"/>
              </a:lnSpc>
              <a:buNone/>
            </a:pPr>
            <a:r>
              <a:rPr lang="en-US" altLang="zh-CN" sz="3200" kern="100" dirty="0">
                <a:solidFill>
                  <a:prstClr val="black"/>
                </a:solidFill>
                <a:latin typeface="宋体" panose="02010600030101010101" pitchFamily="2" charset="-122"/>
                <a:cs typeface="Times New Roman" panose="02020603050405020304" pitchFamily="18" charset="0"/>
              </a:rPr>
              <a:t> </a:t>
            </a:r>
            <a:r>
              <a:rPr lang="en-US" altLang="zh-CN" sz="3200" kern="100" dirty="0" smtClean="0">
                <a:solidFill>
                  <a:prstClr val="black"/>
                </a:solidFill>
                <a:latin typeface="宋体" panose="02010600030101010101" pitchFamily="2" charset="-122"/>
                <a:cs typeface="Times New Roman" panose="02020603050405020304" pitchFamily="18" charset="0"/>
              </a:rPr>
              <a:t> </a:t>
            </a:r>
            <a:r>
              <a:rPr lang="zh-CN" altLang="zh-CN" sz="3200" kern="100" dirty="0" smtClean="0">
                <a:solidFill>
                  <a:prstClr val="black"/>
                </a:solidFill>
                <a:latin typeface="宋体" panose="02010600030101010101" pitchFamily="2" charset="-122"/>
                <a:cs typeface="Times New Roman" panose="02020603050405020304" pitchFamily="18" charset="0"/>
              </a:rPr>
              <a:t>主要</a:t>
            </a:r>
            <a:r>
              <a:rPr lang="zh-CN" altLang="zh-CN" sz="3200" kern="100" dirty="0">
                <a:solidFill>
                  <a:prstClr val="black"/>
                </a:solidFill>
                <a:latin typeface="宋体" panose="02010600030101010101" pitchFamily="2" charset="-122"/>
                <a:cs typeface="Times New Roman" panose="02020603050405020304" pitchFamily="18" charset="0"/>
              </a:rPr>
              <a:t>体现在三个方面</a:t>
            </a:r>
            <a:r>
              <a:rPr lang="zh-CN" altLang="zh-CN" sz="3200" kern="100" dirty="0" smtClean="0">
                <a:solidFill>
                  <a:prstClr val="black"/>
                </a:solidFill>
                <a:latin typeface="宋体" panose="02010600030101010101" pitchFamily="2" charset="-122"/>
                <a:cs typeface="Times New Roman" panose="02020603050405020304" pitchFamily="18" charset="0"/>
              </a:rPr>
              <a:t>：</a:t>
            </a:r>
            <a:endParaRPr lang="en-US" altLang="zh-CN" sz="3000" kern="100" dirty="0" smtClean="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endParaRPr>
          </a:p>
          <a:p>
            <a:pPr lvl="0" indent="0" algn="just">
              <a:lnSpc>
                <a:spcPct val="120000"/>
              </a:lnSpc>
              <a:buNone/>
            </a:pP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一）明确坚持党的</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领导</a:t>
            </a:r>
            <a:r>
              <a:rPr lang="zh-CN" altLang="en-US"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endParaRPr lang="zh-CN" altLang="en-US"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a:p>
            <a:pPr lvl="0" indent="0" algn="just">
              <a:lnSpc>
                <a:spcPct val="120000"/>
              </a:lnSpc>
              <a:buNone/>
            </a:pP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二）贯彻新思想、新</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理念</a:t>
            </a:r>
            <a:r>
              <a:rPr lang="zh-CN" altLang="en-US"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endParaRPr lang="zh-CN" altLang="en-US"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a:p>
            <a:pPr lvl="0" indent="0" algn="just">
              <a:lnSpc>
                <a:spcPct val="120000"/>
              </a:lnSpc>
              <a:buNone/>
            </a:pPr>
            <a:r>
              <a:rPr lang="zh-CN" altLang="zh-CN" sz="32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三）明确</a:t>
            </a:r>
            <a:r>
              <a:rPr lang="en-US" altLang="zh-CN" sz="3200" dirty="0">
                <a:solidFill>
                  <a:prstClr val="black"/>
                </a:solidFill>
                <a:latin typeface="方正楷体_GBK" panose="03000509000000000000" pitchFamily="65" charset="-122"/>
                <a:ea typeface="方正楷体_GBK" panose="03000509000000000000" pitchFamily="65" charset="-122"/>
              </a:rPr>
              <a:t>“</a:t>
            </a:r>
            <a:r>
              <a:rPr lang="zh-CN" altLang="zh-CN" sz="32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三管三必须</a:t>
            </a:r>
            <a:r>
              <a:rPr lang="en-US" altLang="zh-CN" sz="3200" dirty="0">
                <a:solidFill>
                  <a:prstClr val="black"/>
                </a:solidFill>
                <a:latin typeface="方正楷体_GBK" panose="03000509000000000000" pitchFamily="65" charset="-122"/>
                <a:ea typeface="方正楷体_GBK" panose="03000509000000000000" pitchFamily="65" charset="-122"/>
              </a:rPr>
              <a:t>”</a:t>
            </a:r>
            <a:r>
              <a:rPr lang="zh-CN" altLang="zh-CN" sz="32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原则</a:t>
            </a:r>
            <a:r>
              <a:rPr lang="zh-CN" altLang="en-US" sz="32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endParaRPr lang="en-US" altLang="zh-CN" sz="32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a:p>
            <a:pPr lvl="0" indent="0" algn="just">
              <a:lnSpc>
                <a:spcPct val="120000"/>
              </a:lnSpc>
              <a:buNone/>
            </a:pPr>
            <a:endParaRPr lang="en-US" altLang="zh-CN" sz="3000" kern="100" dirty="0">
              <a:solidFill>
                <a:prstClr val="black"/>
              </a:solidFill>
              <a:latin typeface="Times New Roman" panose="02020603050405020304" pitchFamily="18" charset="0"/>
              <a:ea typeface="方正楷体_GBK" panose="03000509000000000000" pitchFamily="65" charset="-122"/>
              <a:cs typeface="Times New Roman" panose="02020603050405020304" pitchFamily="18" charset="0"/>
            </a:endParaRPr>
          </a:p>
          <a:p>
            <a:pPr lvl="0" indent="0" algn="just">
              <a:lnSpc>
                <a:spcPct val="110000"/>
              </a:lnSpc>
              <a:buNone/>
            </a:pPr>
            <a:endParaRPr lang="zh-CN" altLang="zh-CN" sz="3200" kern="100" dirty="0">
              <a:solidFill>
                <a:prstClr val="black"/>
              </a:solidFill>
              <a:latin typeface="宋体" panose="02010600030101010101" pitchFamily="2" charset="-122"/>
              <a:cs typeface="Times New Roman" panose="02020603050405020304" pitchFamily="18" charset="0"/>
            </a:endParaRPr>
          </a:p>
          <a:p>
            <a:pPr marL="0" indent="0">
              <a:buNone/>
            </a:pPr>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7971" y="87086"/>
            <a:ext cx="11941629" cy="5755422"/>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二）加大了</a:t>
            </a:r>
            <a:r>
              <a:rPr lang="zh-CN" altLang="zh-CN" sz="3200" b="1" kern="100" dirty="0">
                <a:latin typeface="Times New Roman" panose="02020603050405020304" pitchFamily="18" charset="0"/>
                <a:ea typeface="方正楷体_GBK" panose="03000509000000000000" pitchFamily="65" charset="-122"/>
                <a:cs typeface="Times New Roman" panose="02020603050405020304" pitchFamily="18" charset="0"/>
              </a:rPr>
              <a:t>失信行为联合惩戒力度</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a:t>
            </a:r>
            <a:endParaRPr lang="zh-CN" altLang="zh-CN" sz="3200" kern="100" dirty="0">
              <a:latin typeface="Calibri" panose="020F0502020204030204" pitchFamily="34" charset="0"/>
              <a:cs typeface="Times New Roman" panose="02020603050405020304" pitchFamily="18" charset="0"/>
            </a:endParaRPr>
          </a:p>
          <a:p>
            <a:pPr indent="406400" algn="just">
              <a:spcAft>
                <a:spcPts val="0"/>
              </a:spcAft>
            </a:pPr>
            <a:r>
              <a:rPr lang="en-US" altLang="zh-CN" sz="2800" kern="100" dirty="0" smtClean="0">
                <a:latin typeface="+mn-ea"/>
                <a:cs typeface="Times New Roman" panose="02020603050405020304" pitchFamily="18" charset="0"/>
              </a:rPr>
              <a:t>  </a:t>
            </a:r>
            <a:r>
              <a:rPr lang="zh-CN" altLang="zh-CN" sz="2800" kern="100" dirty="0" smtClean="0">
                <a:latin typeface="+mn-ea"/>
                <a:cs typeface="Times New Roman" panose="02020603050405020304" pitchFamily="18" charset="0"/>
              </a:rPr>
              <a:t>新</a:t>
            </a:r>
            <a:r>
              <a:rPr lang="zh-CN" altLang="zh-CN" sz="2800" kern="100" dirty="0">
                <a:latin typeface="+mn-ea"/>
                <a:cs typeface="Times New Roman" panose="02020603050405020304" pitchFamily="18" charset="0"/>
              </a:rPr>
              <a:t>《安法》第七十八条</a:t>
            </a:r>
            <a:r>
              <a:rPr lang="en-US" altLang="zh-CN" sz="2800" b="1" kern="100" dirty="0">
                <a:latin typeface="+mn-ea"/>
                <a:cs typeface="Times New Roman" panose="02020603050405020304" pitchFamily="18" charset="0"/>
              </a:rPr>
              <a:t>“</a:t>
            </a:r>
            <a:r>
              <a:rPr lang="zh-CN" altLang="zh-CN" sz="2800" kern="100" dirty="0">
                <a:latin typeface="+mn-ea"/>
                <a:cs typeface="Times New Roman" panose="02020603050405020304" pitchFamily="18" charset="0"/>
              </a:rPr>
              <a:t>负有安全生产监督管理职责的部门应当建立安全生产违法行为信息库，如实记录生产经营单位及其有关从业人员的安全生产违法行为信息；对违法行为情节严重的生产经营单位</a:t>
            </a:r>
            <a:r>
              <a:rPr lang="zh-CN" altLang="zh-CN" sz="2800" u="sng" kern="100" dirty="0">
                <a:latin typeface="+mn-ea"/>
                <a:cs typeface="Times New Roman" panose="02020603050405020304" pitchFamily="18" charset="0"/>
              </a:rPr>
              <a:t>及其有关从业人员</a:t>
            </a:r>
            <a:r>
              <a:rPr lang="zh-CN" altLang="zh-CN" sz="2800" kern="100" dirty="0">
                <a:latin typeface="+mn-ea"/>
                <a:cs typeface="Times New Roman" panose="02020603050405020304" pitchFamily="18" charset="0"/>
              </a:rPr>
              <a:t>，应当及时向社会公告，并通报行业主管部门、投资主管部门、自然资源主管部门、生态环境主管部门、证券监督管理机构以及有关金融机构。</a:t>
            </a:r>
            <a:r>
              <a:rPr lang="zh-CN" altLang="zh-CN" sz="2800" u="sng" kern="100" dirty="0">
                <a:latin typeface="+mn-ea"/>
                <a:cs typeface="Times New Roman" panose="02020603050405020304" pitchFamily="18" charset="0"/>
              </a:rPr>
              <a:t>有关部门和机构应当对存在失信行为的生产经营单位及其有关从业人员采取加大执法检查频次、暂停项目审批、上调有关保险费率、行业或者职业禁入等联合惩戒措施，并向社会公示</a:t>
            </a:r>
            <a:r>
              <a:rPr lang="zh-CN" altLang="zh-CN" sz="2800" kern="100" dirty="0">
                <a:latin typeface="+mn-ea"/>
                <a:cs typeface="Times New Roman" panose="02020603050405020304" pitchFamily="18" charset="0"/>
              </a:rPr>
              <a:t>。</a:t>
            </a:r>
            <a:endParaRPr lang="zh-CN" altLang="zh-CN" sz="2800" kern="100" dirty="0">
              <a:latin typeface="+mn-ea"/>
              <a:cs typeface="Times New Roman" panose="02020603050405020304" pitchFamily="18" charset="0"/>
            </a:endParaRPr>
          </a:p>
          <a:p>
            <a:r>
              <a:rPr lang="en-US" altLang="zh-CN" sz="2800" dirty="0" smtClean="0">
                <a:latin typeface="+mn-ea"/>
                <a:cs typeface="Times New Roman" panose="02020603050405020304" pitchFamily="18" charset="0"/>
              </a:rPr>
              <a:t>    </a:t>
            </a:r>
            <a:r>
              <a:rPr lang="zh-CN" altLang="en-US" sz="2800" u="sng" dirty="0" smtClean="0">
                <a:latin typeface="+mn-ea"/>
                <a:cs typeface="Times New Roman" panose="02020603050405020304" pitchFamily="18" charset="0"/>
              </a:rPr>
              <a:t>负</a:t>
            </a:r>
            <a:r>
              <a:rPr lang="zh-CN" altLang="zh-CN" sz="2800" u="sng" dirty="0" smtClean="0">
                <a:latin typeface="+mn-ea"/>
                <a:cs typeface="Times New Roman" panose="02020603050405020304" pitchFamily="18" charset="0"/>
              </a:rPr>
              <a:t>有</a:t>
            </a:r>
            <a:r>
              <a:rPr lang="zh-CN" altLang="zh-CN" sz="2800" u="sng" dirty="0">
                <a:latin typeface="+mn-ea"/>
                <a:cs typeface="Times New Roman" panose="02020603050405020304" pitchFamily="18" charset="0"/>
              </a:rPr>
              <a:t>安全生产监督管理职责的部门应当加强对生产经营单位行政处罚信息的及时归集、共享、应用和公开，对生产经营单位作出处罚决定后七个工作日内在监督管理部门公示系统予以公开曝光，强化对违法失信生产经营单位及其有关从业人员的社会监督，提高全社会安全生产诚信水平</a:t>
            </a:r>
            <a:r>
              <a:rPr lang="zh-CN" altLang="zh-CN" sz="2800" b="1" dirty="0">
                <a:latin typeface="+mn-ea"/>
                <a:cs typeface="Times New Roman" panose="02020603050405020304" pitchFamily="18" charset="0"/>
              </a:rPr>
              <a:t>。</a:t>
            </a:r>
            <a:r>
              <a:rPr lang="en-US" altLang="zh-CN" sz="2800" b="1" dirty="0">
                <a:latin typeface="+mn-ea"/>
              </a:rPr>
              <a:t>”</a:t>
            </a:r>
            <a:endParaRPr lang="zh-CN" altLang="en-US" sz="2800" dirty="0">
              <a:latin typeface="+mn-ea"/>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52400" y="152401"/>
            <a:ext cx="11723914" cy="5509200"/>
          </a:xfrm>
          <a:prstGeom prst="rect">
            <a:avLst/>
          </a:prstGeom>
        </p:spPr>
        <p:txBody>
          <a:bodyPr wrap="square">
            <a:spAutoFit/>
          </a:bodyPr>
          <a:lstStyle/>
          <a:p>
            <a:pPr indent="406400" algn="just">
              <a:spcAft>
                <a:spcPts val="0"/>
              </a:spcAft>
            </a:pPr>
            <a:r>
              <a:rPr lang="en-US" altLang="zh-CN" sz="3200" kern="100" dirty="0" smtClean="0">
                <a:latin typeface="+mn-ea"/>
                <a:cs typeface="Times New Roman" panose="02020603050405020304" pitchFamily="18" charset="0"/>
              </a:rPr>
              <a:t>  </a:t>
            </a:r>
            <a:r>
              <a:rPr lang="zh-CN" altLang="zh-CN" sz="3200" kern="100" dirty="0" smtClean="0">
                <a:latin typeface="+mn-ea"/>
                <a:cs typeface="Times New Roman" panose="02020603050405020304" pitchFamily="18" charset="0"/>
              </a:rPr>
              <a:t>新</a:t>
            </a:r>
            <a:r>
              <a:rPr lang="zh-CN" altLang="zh-CN" sz="3200" kern="100" dirty="0">
                <a:latin typeface="+mn-ea"/>
                <a:cs typeface="Times New Roman" panose="02020603050405020304" pitchFamily="18" charset="0"/>
              </a:rPr>
              <a:t>《安法》第七十八条在</a:t>
            </a:r>
            <a:r>
              <a:rPr lang="zh-CN" altLang="zh-CN" sz="3200" kern="100" dirty="0" smtClean="0">
                <a:latin typeface="+mn-ea"/>
                <a:cs typeface="Times New Roman" panose="02020603050405020304" pitchFamily="18" charset="0"/>
              </a:rPr>
              <a:t>保留</a:t>
            </a:r>
            <a:r>
              <a:rPr lang="zh-CN" altLang="en-US" sz="3200" kern="100" dirty="0" smtClean="0">
                <a:latin typeface="+mn-ea"/>
                <a:cs typeface="Times New Roman" panose="02020603050405020304" pitchFamily="18" charset="0"/>
              </a:rPr>
              <a:t>了</a:t>
            </a:r>
            <a:r>
              <a:rPr lang="zh-CN" altLang="zh-CN" sz="3200" kern="100" dirty="0" smtClean="0">
                <a:latin typeface="+mn-ea"/>
                <a:cs typeface="Times New Roman" panose="02020603050405020304" pitchFamily="18" charset="0"/>
              </a:rPr>
              <a:t>原来</a:t>
            </a:r>
            <a:r>
              <a:rPr lang="zh-CN" altLang="zh-CN" sz="3200" kern="100" dirty="0">
                <a:latin typeface="+mn-ea"/>
                <a:cs typeface="Times New Roman" panose="02020603050405020304" pitchFamily="18" charset="0"/>
              </a:rPr>
              <a:t>关于信用体系的内容外，新增加并细化了一些具体要求，包括三个方面： </a:t>
            </a:r>
            <a:endParaRPr lang="zh-CN" altLang="zh-CN" sz="3200" kern="100" dirty="0">
              <a:latin typeface="+mn-ea"/>
              <a:cs typeface="Times New Roman" panose="02020603050405020304" pitchFamily="18" charset="0"/>
            </a:endParaRPr>
          </a:p>
          <a:p>
            <a:pPr indent="408305" algn="just">
              <a:spcAft>
                <a:spcPts val="0"/>
              </a:spcAft>
            </a:pPr>
            <a:r>
              <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    1</a:t>
            </a:r>
            <a:r>
              <a:rPr lang="en-US"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惩戒对象从单位扩展到个人。</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将失信的惩戒对象从原来的生产经营单位扩展到</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及其有关从业人员</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，增加对个人的震慑力和惩罚力。</a:t>
            </a:r>
            <a:endPar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endParaRPr>
          </a:p>
          <a:p>
            <a:pPr indent="408305" algn="just">
              <a:spcAft>
                <a:spcPts val="0"/>
              </a:spcAft>
            </a:pPr>
            <a:r>
              <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    2</a:t>
            </a:r>
            <a:r>
              <a:rPr lang="en-US"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惩戒措施更加明确、具体。</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新增了更详细的惩戒措施，包括加大执法频次、暂停项目审批、上调有关保险费率、行业或者职业禁入等，并要求向社会公示。</a:t>
            </a:r>
            <a:endPar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endParaRPr>
          </a:p>
          <a:p>
            <a:r>
              <a:rPr lang="en-US" altLang="zh-CN" sz="3200" b="1" dirty="0" smtClean="0">
                <a:latin typeface="Times New Roman" panose="02020603050405020304" pitchFamily="18" charset="0"/>
                <a:ea typeface="方正仿宋_GBK" panose="03000509000000000000" pitchFamily="65" charset="-122"/>
                <a:cs typeface="Times New Roman" panose="02020603050405020304" pitchFamily="18" charset="0"/>
              </a:rPr>
              <a:t>        3</a:t>
            </a:r>
            <a:r>
              <a:rPr lang="en-US" altLang="zh-CN" sz="3200" b="1"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b="1" dirty="0">
                <a:latin typeface="Times New Roman" panose="02020603050405020304" pitchFamily="18" charset="0"/>
                <a:ea typeface="方正仿宋_GBK" panose="03000509000000000000" pitchFamily="65" charset="-122"/>
                <a:cs typeface="Times New Roman" panose="02020603050405020304" pitchFamily="18" charset="0"/>
              </a:rPr>
              <a:t>行政处罚信息要求及时公开。</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要求有关部门加强行政处罚信息的及时归集、共享、应用和公开，对生产经营单位作出行政处罚决定后七个</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工作日内在有关部门公示系统予以公开曝光。</a:t>
            </a:r>
            <a:endParaRPr lang="zh-CN" altLang="en-US" sz="3200" dirty="0">
              <a:latin typeface="方正仿宋_GBK" panose="03000509000000000000" pitchFamily="65" charset="-122"/>
              <a:ea typeface="方正仿宋_GBK" panose="03000509000000000000" pitchFamily="65" charset="-122"/>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3285" y="130629"/>
            <a:ext cx="11702143" cy="4524315"/>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三）巩固</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了</a:t>
            </a:r>
            <a:r>
              <a:rPr lang="zh-CN" altLang="en-US"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安全</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生产责任</a:t>
            </a:r>
            <a:r>
              <a:rPr lang="zh-CN" altLang="en-US"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保险制度</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endParaRPr lang="zh-CN" altLang="zh-CN" sz="3200" kern="100" dirty="0">
              <a:latin typeface="Calibri" panose="020F0502020204030204" pitchFamily="34" charset="0"/>
              <a:cs typeface="Times New Roman" panose="02020603050405020304" pitchFamily="18" charset="0"/>
            </a:endParaRPr>
          </a:p>
          <a:p>
            <a:r>
              <a:rPr lang="en-US" altLang="zh-CN" sz="3200" dirty="0" smtClean="0">
                <a:latin typeface="+mn-ea"/>
                <a:cs typeface="Times New Roman" panose="02020603050405020304" pitchFamily="18" charset="0"/>
              </a:rPr>
              <a:t>    </a:t>
            </a:r>
            <a:r>
              <a:rPr lang="zh-CN" altLang="zh-CN" sz="3200" dirty="0" smtClean="0">
                <a:latin typeface="+mn-ea"/>
                <a:cs typeface="Times New Roman" panose="02020603050405020304" pitchFamily="18" charset="0"/>
              </a:rPr>
              <a:t>新</a:t>
            </a:r>
            <a:r>
              <a:rPr lang="zh-CN" altLang="zh-CN" sz="3200" dirty="0">
                <a:latin typeface="+mn-ea"/>
                <a:cs typeface="Times New Roman" panose="02020603050405020304" pitchFamily="18" charset="0"/>
              </a:rPr>
              <a:t>《安法》第五十一条第二款中</a:t>
            </a:r>
            <a:r>
              <a:rPr lang="en-US" altLang="zh-CN" sz="3200" dirty="0">
                <a:latin typeface="+mn-ea"/>
              </a:rPr>
              <a:t>“…</a:t>
            </a:r>
            <a:r>
              <a:rPr lang="zh-CN" altLang="zh-CN" sz="3200" dirty="0">
                <a:latin typeface="+mn-ea"/>
                <a:cs typeface="Times New Roman" panose="02020603050405020304" pitchFamily="18" charset="0"/>
              </a:rPr>
              <a:t>，国家鼓励生产经营单位投保安全生产责任保险；</a:t>
            </a:r>
            <a:r>
              <a:rPr lang="zh-CN" altLang="zh-CN" sz="3200" u="sng" dirty="0">
                <a:latin typeface="+mn-ea"/>
                <a:cs typeface="Times New Roman" panose="02020603050405020304" pitchFamily="18" charset="0"/>
              </a:rPr>
              <a:t>属于国家规定的高危行业、领域的生产经营单位，应当投保安全生产责任保险。具体范围和实施办法由国务院应急管理部门会同国务院财政部门、国务院保险监督管理机构和相关行业主管部门制定。</a:t>
            </a:r>
            <a:r>
              <a:rPr lang="en-US" altLang="zh-CN" sz="3200" dirty="0" smtClean="0">
                <a:latin typeface="+mn-ea"/>
              </a:rPr>
              <a:t>”</a:t>
            </a:r>
            <a:endParaRPr lang="en-US" altLang="zh-CN" sz="3200" dirty="0" smtClean="0">
              <a:latin typeface="+mn-ea"/>
              <a:cs typeface="Times New Roman" panose="02020603050405020304" pitchFamily="18" charset="0"/>
            </a:endParaRPr>
          </a:p>
          <a:p>
            <a:r>
              <a:rPr lang="en-US" altLang="zh-CN" sz="3200" dirty="0">
                <a:latin typeface="+mn-ea"/>
                <a:cs typeface="Times New Roman" panose="02020603050405020304" pitchFamily="18" charset="0"/>
              </a:rPr>
              <a:t> </a:t>
            </a:r>
            <a:r>
              <a:rPr lang="en-US" altLang="zh-CN" sz="3200" dirty="0" smtClean="0">
                <a:latin typeface="+mn-ea"/>
                <a:cs typeface="Times New Roman" panose="02020603050405020304" pitchFamily="18" charset="0"/>
              </a:rPr>
              <a:t>   </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新</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增加了高危行业、领域的生产经营单位应当投保安全生产责任保险的规定，由原来的</a:t>
            </a:r>
            <a:r>
              <a:rPr lang="en-US" altLang="zh-CN" sz="3200" b="1" dirty="0">
                <a:latin typeface="方正仿宋_GBK" panose="03000509000000000000" pitchFamily="65" charset="-122"/>
                <a:ea typeface="方正仿宋_GBK" panose="03000509000000000000" pitchFamily="65" charset="-122"/>
              </a:rPr>
              <a:t>“</a:t>
            </a:r>
            <a:r>
              <a:rPr lang="zh-CN" altLang="zh-CN" sz="3200" b="1" u="sng" dirty="0">
                <a:latin typeface="方正仿宋_GBK" panose="03000509000000000000" pitchFamily="65" charset="-122"/>
                <a:ea typeface="方正仿宋_GBK" panose="03000509000000000000" pitchFamily="65" charset="-122"/>
                <a:cs typeface="Times New Roman" panose="02020603050405020304" pitchFamily="18" charset="0"/>
              </a:rPr>
              <a:t>鼓励</a:t>
            </a:r>
            <a:r>
              <a:rPr lang="en-US" altLang="zh-CN" sz="3200" b="1" dirty="0">
                <a:latin typeface="方正仿宋_GBK" panose="03000509000000000000" pitchFamily="65" charset="-122"/>
                <a:ea typeface="方正仿宋_GBK" panose="03000509000000000000" pitchFamily="65" charset="-122"/>
              </a:rPr>
              <a:t>”</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改为</a:t>
            </a:r>
            <a:r>
              <a:rPr lang="en-US" altLang="zh-CN" sz="3200" dirty="0">
                <a:latin typeface="方正仿宋_GBK" panose="03000509000000000000" pitchFamily="65" charset="-122"/>
                <a:ea typeface="方正仿宋_GBK" panose="03000509000000000000" pitchFamily="65" charset="-122"/>
              </a:rPr>
              <a:t>“</a:t>
            </a:r>
            <a:r>
              <a:rPr lang="zh-CN" altLang="zh-CN" sz="3200" b="1" u="sng" dirty="0">
                <a:latin typeface="方正仿宋_GBK" panose="03000509000000000000" pitchFamily="65" charset="-122"/>
                <a:ea typeface="方正仿宋_GBK" panose="03000509000000000000" pitchFamily="65" charset="-122"/>
                <a:cs typeface="Times New Roman" panose="02020603050405020304" pitchFamily="18" charset="0"/>
              </a:rPr>
              <a:t>强制</a:t>
            </a:r>
            <a:r>
              <a:rPr lang="en-US" altLang="zh-CN" sz="3200" dirty="0">
                <a:latin typeface="方正仿宋_GBK" panose="03000509000000000000" pitchFamily="65" charset="-122"/>
                <a:ea typeface="方正仿宋_GBK" panose="03000509000000000000" pitchFamily="65" charset="-122"/>
              </a:rPr>
              <a:t>”</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en-US" sz="3200" dirty="0" smtClean="0">
                <a:latin typeface="方正仿宋_GBK" panose="03000509000000000000" pitchFamily="65" charset="-122"/>
                <a:ea typeface="方正仿宋_GBK" panose="03000509000000000000" pitchFamily="65" charset="-122"/>
                <a:cs typeface="Times New Roman" panose="02020603050405020304" pitchFamily="18" charset="0"/>
              </a:rPr>
              <a:t>安全</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生产责任</a:t>
            </a:r>
            <a:r>
              <a:rPr lang="zh-CN" altLang="en-US" sz="3200" dirty="0" smtClean="0">
                <a:latin typeface="方正仿宋_GBK" panose="03000509000000000000" pitchFamily="65" charset="-122"/>
                <a:ea typeface="方正仿宋_GBK" panose="03000509000000000000" pitchFamily="65" charset="-122"/>
                <a:cs typeface="Times New Roman" panose="02020603050405020304" pitchFamily="18" charset="0"/>
              </a:rPr>
              <a:t>保险制度</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得到</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了进一步巩固和完善。</a:t>
            </a:r>
            <a:endParaRPr lang="zh-CN" altLang="en-US" sz="3200" dirty="0">
              <a:latin typeface="方正仿宋_GBK" panose="03000509000000000000" pitchFamily="65" charset="-122"/>
              <a:ea typeface="方正仿宋_GBK" panose="03000509000000000000" pitchFamily="65" charset="-122"/>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085" y="87087"/>
            <a:ext cx="11908971" cy="6555641"/>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四）完善了安全生产的举报制度。</a:t>
            </a:r>
            <a:endParaRPr lang="zh-CN" altLang="zh-CN" sz="3200" kern="100" dirty="0">
              <a:latin typeface="Calibri" panose="020F0502020204030204" pitchFamily="34" charset="0"/>
              <a:cs typeface="Times New Roman" panose="02020603050405020304" pitchFamily="18" charset="0"/>
            </a:endParaRPr>
          </a:p>
          <a:p>
            <a:pPr indent="406400" algn="just">
              <a:spcAft>
                <a:spcPts val="0"/>
              </a:spcAft>
            </a:pPr>
            <a:r>
              <a:rPr lang="en-US" altLang="zh-CN" sz="2800" kern="100" dirty="0" smtClean="0">
                <a:latin typeface="+mn-ea"/>
                <a:cs typeface="Times New Roman" panose="02020603050405020304" pitchFamily="18" charset="0"/>
              </a:rPr>
              <a:t>  </a:t>
            </a:r>
            <a:r>
              <a:rPr lang="zh-CN" altLang="zh-CN" sz="2800" kern="100" dirty="0" smtClean="0">
                <a:latin typeface="+mn-ea"/>
                <a:cs typeface="Times New Roman" panose="02020603050405020304" pitchFamily="18" charset="0"/>
              </a:rPr>
              <a:t>新</a:t>
            </a:r>
            <a:r>
              <a:rPr lang="zh-CN" altLang="zh-CN" sz="2800" kern="100" dirty="0">
                <a:latin typeface="+mn-ea"/>
                <a:cs typeface="Times New Roman" panose="02020603050405020304" pitchFamily="18" charset="0"/>
              </a:rPr>
              <a:t>《安法》第七十三条</a:t>
            </a:r>
            <a:r>
              <a:rPr lang="zh-CN" altLang="zh-CN" sz="2800" b="1" kern="100" dirty="0">
                <a:latin typeface="+mn-ea"/>
                <a:cs typeface="Times New Roman" panose="02020603050405020304" pitchFamily="18" charset="0"/>
              </a:rPr>
              <a:t> </a:t>
            </a:r>
            <a:r>
              <a:rPr lang="en-US" altLang="zh-CN" sz="2800" kern="100" dirty="0">
                <a:latin typeface="+mn-ea"/>
                <a:cs typeface="Times New Roman" panose="02020603050405020304" pitchFamily="18" charset="0"/>
              </a:rPr>
              <a:t>“</a:t>
            </a:r>
            <a:r>
              <a:rPr lang="zh-CN" altLang="zh-CN" sz="2800" kern="100" dirty="0">
                <a:latin typeface="+mn-ea"/>
                <a:cs typeface="Times New Roman" panose="02020603050405020304" pitchFamily="18" charset="0"/>
              </a:rPr>
              <a:t>负有安全生产监督管理职责的部门应当建立举报制度，公开举报电话、信箱或者电子邮件地址</a:t>
            </a:r>
            <a:r>
              <a:rPr lang="zh-CN" altLang="zh-CN" sz="2800" u="sng" kern="100" dirty="0">
                <a:latin typeface="+mn-ea"/>
                <a:cs typeface="Times New Roman" panose="02020603050405020304" pitchFamily="18" charset="0"/>
              </a:rPr>
              <a:t>等网络举报平台</a:t>
            </a:r>
            <a:r>
              <a:rPr lang="zh-CN" altLang="zh-CN" sz="2800" kern="100" dirty="0">
                <a:latin typeface="+mn-ea"/>
                <a:cs typeface="Times New Roman" panose="02020603050405020304" pitchFamily="18" charset="0"/>
              </a:rPr>
              <a:t>，受理有关安全生产的举报；受理的举报事项经调查核实后，应当形成书面材料；需要落实整改措施的，报经有关负责人签字并督促落实。</a:t>
            </a:r>
            <a:r>
              <a:rPr lang="zh-CN" altLang="zh-CN" sz="2800" u="sng" kern="100" dirty="0">
                <a:latin typeface="+mn-ea"/>
                <a:cs typeface="Times New Roman" panose="02020603050405020304" pitchFamily="18" charset="0"/>
              </a:rPr>
              <a:t>对不属于本部门职责，需要由其他有关部门进行调查处理的，转交其他有关部门处理。</a:t>
            </a:r>
            <a:endParaRPr lang="zh-CN" altLang="zh-CN" sz="2800" kern="100" dirty="0">
              <a:latin typeface="+mn-ea"/>
              <a:cs typeface="Times New Roman" panose="02020603050405020304" pitchFamily="18" charset="0"/>
            </a:endParaRPr>
          </a:p>
          <a:p>
            <a:pPr indent="406400" algn="just">
              <a:spcAft>
                <a:spcPts val="0"/>
              </a:spcAft>
            </a:pPr>
            <a:r>
              <a:rPr lang="en-US" altLang="zh-CN" sz="2800" kern="100" dirty="0" smtClean="0">
                <a:latin typeface="+mn-ea"/>
                <a:cs typeface="Times New Roman" panose="02020603050405020304" pitchFamily="18" charset="0"/>
              </a:rPr>
              <a:t>  </a:t>
            </a:r>
            <a:r>
              <a:rPr lang="zh-CN" altLang="zh-CN" sz="2800" u="sng" kern="100" dirty="0" smtClean="0">
                <a:latin typeface="+mn-ea"/>
                <a:cs typeface="Times New Roman" panose="02020603050405020304" pitchFamily="18" charset="0"/>
              </a:rPr>
              <a:t>涉及</a:t>
            </a:r>
            <a:r>
              <a:rPr lang="zh-CN" altLang="zh-CN" sz="2800" u="sng" kern="100" dirty="0">
                <a:latin typeface="+mn-ea"/>
                <a:cs typeface="Times New Roman" panose="02020603050405020304" pitchFamily="18" charset="0"/>
              </a:rPr>
              <a:t>人员死亡的举报事项，应当由县级以上人民政府组织核查处理。</a:t>
            </a:r>
            <a:r>
              <a:rPr lang="en-US" altLang="zh-CN" sz="2800" b="1" kern="100" dirty="0">
                <a:latin typeface="+mn-ea"/>
                <a:cs typeface="Times New Roman" panose="02020603050405020304" pitchFamily="18" charset="0"/>
              </a:rPr>
              <a:t>”</a:t>
            </a:r>
            <a:endParaRPr lang="zh-CN" altLang="zh-CN" sz="2800" kern="100" dirty="0">
              <a:latin typeface="+mn-ea"/>
              <a:cs typeface="Times New Roman" panose="02020603050405020304" pitchFamily="18" charset="0"/>
            </a:endParaRPr>
          </a:p>
          <a:p>
            <a:pPr indent="406400" algn="just">
              <a:spcAft>
                <a:spcPts val="0"/>
              </a:spcAft>
            </a:pPr>
            <a:r>
              <a:rPr lang="en-US" altLang="zh-CN" sz="2800" kern="100" dirty="0" smtClean="0">
                <a:latin typeface="+mn-ea"/>
                <a:cs typeface="Times New Roman" panose="02020603050405020304" pitchFamily="18" charset="0"/>
              </a:rPr>
              <a:t>  </a:t>
            </a:r>
            <a:r>
              <a:rPr lang="zh-CN" altLang="zh-CN" sz="2800" kern="100" dirty="0" smtClean="0">
                <a:latin typeface="+mn-ea"/>
                <a:cs typeface="Times New Roman" panose="02020603050405020304" pitchFamily="18" charset="0"/>
              </a:rPr>
              <a:t>新</a:t>
            </a:r>
            <a:r>
              <a:rPr lang="zh-CN" altLang="zh-CN" sz="2800" kern="100" dirty="0">
                <a:latin typeface="+mn-ea"/>
                <a:cs typeface="Times New Roman" panose="02020603050405020304" pitchFamily="18" charset="0"/>
              </a:rPr>
              <a:t>增加内容在三方面进一步完善了举报制度：</a:t>
            </a:r>
            <a:endParaRPr lang="zh-CN" altLang="zh-CN" sz="2800" kern="100" dirty="0">
              <a:latin typeface="+mn-ea"/>
              <a:cs typeface="Times New Roman" panose="02020603050405020304" pitchFamily="18" charset="0"/>
            </a:endParaRPr>
          </a:p>
          <a:p>
            <a:pPr indent="408305" algn="just">
              <a:spcAft>
                <a:spcPts val="0"/>
              </a:spcAft>
            </a:pPr>
            <a:r>
              <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   1</a:t>
            </a:r>
            <a:r>
              <a:rPr lang="en-US"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要求举报渠道进一步多样化。</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要在原有基础上建立</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网络举报平台</a:t>
            </a:r>
            <a:r>
              <a:rPr lang="en-US"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，通过平台接受多种方式举报。</a:t>
            </a:r>
            <a:endParaRPr lang="zh-CN" altLang="zh-CN" sz="3200" kern="100" dirty="0">
              <a:latin typeface="Calibri" panose="020F0502020204030204" pitchFamily="34" charset="0"/>
              <a:cs typeface="Times New Roman" panose="02020603050405020304" pitchFamily="18" charset="0"/>
            </a:endParaRPr>
          </a:p>
          <a:p>
            <a:pPr indent="408305" algn="just">
              <a:spcAft>
                <a:spcPts val="0"/>
              </a:spcAft>
            </a:pPr>
            <a:r>
              <a:rPr lang="en-US" altLang="zh-CN" sz="3200" b="1" kern="100" dirty="0" smtClean="0">
                <a:latin typeface="Times New Roman" panose="02020603050405020304" pitchFamily="18" charset="0"/>
                <a:ea typeface="方正仿宋_GBK" panose="03000509000000000000" pitchFamily="65" charset="-122"/>
                <a:cs typeface="Times New Roman" panose="02020603050405020304" pitchFamily="18" charset="0"/>
              </a:rPr>
              <a:t>   2</a:t>
            </a:r>
            <a:r>
              <a:rPr lang="en-US"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b="1" kern="100" dirty="0">
                <a:latin typeface="Times New Roman" panose="02020603050405020304" pitchFamily="18" charset="0"/>
                <a:ea typeface="方正仿宋_GBK" panose="03000509000000000000" pitchFamily="65" charset="-122"/>
                <a:cs typeface="Times New Roman" panose="02020603050405020304" pitchFamily="18" charset="0"/>
              </a:rPr>
              <a:t>要求建立举报信息转交机制。</a:t>
            </a:r>
            <a:r>
              <a:rPr lang="zh-CN" altLang="zh-CN" sz="3200" kern="100" dirty="0">
                <a:latin typeface="Times New Roman" panose="02020603050405020304" pitchFamily="18" charset="0"/>
                <a:ea typeface="方正仿宋_GBK" panose="03000509000000000000" pitchFamily="65" charset="-122"/>
                <a:cs typeface="Times New Roman" panose="02020603050405020304" pitchFamily="18" charset="0"/>
              </a:rPr>
              <a:t>对于不属于本部门职责的，要求转交其他有关部门处理，防止部门之间推诿应付。</a:t>
            </a:r>
            <a:endParaRPr lang="zh-CN" altLang="zh-CN" sz="3200" kern="100" dirty="0">
              <a:latin typeface="Calibri" panose="020F0502020204030204" pitchFamily="34" charset="0"/>
              <a:cs typeface="Times New Roman" panose="02020603050405020304" pitchFamily="18" charset="0"/>
            </a:endParaRPr>
          </a:p>
          <a:p>
            <a:r>
              <a:rPr lang="en-US" altLang="zh-CN" sz="3200" b="1" dirty="0" smtClean="0">
                <a:latin typeface="Times New Roman" panose="02020603050405020304" pitchFamily="18" charset="0"/>
                <a:ea typeface="方正仿宋_GBK" panose="03000509000000000000" pitchFamily="65" charset="-122"/>
              </a:rPr>
              <a:t>       3</a:t>
            </a:r>
            <a:r>
              <a:rPr lang="en-US" altLang="zh-CN" sz="3200" b="1" dirty="0">
                <a:latin typeface="Times New Roman" panose="02020603050405020304" pitchFamily="18" charset="0"/>
                <a:ea typeface="方正仿宋_GBK" panose="03000509000000000000" pitchFamily="65" charset="-122"/>
              </a:rPr>
              <a:t>.</a:t>
            </a:r>
            <a:r>
              <a:rPr lang="zh-CN" altLang="zh-CN" sz="3200" b="1" dirty="0">
                <a:latin typeface="Times New Roman" panose="02020603050405020304" pitchFamily="18" charset="0"/>
                <a:ea typeface="方正仿宋_GBK" panose="03000509000000000000" pitchFamily="65" charset="-122"/>
                <a:cs typeface="Times New Roman" panose="02020603050405020304" pitchFamily="18" charset="0"/>
              </a:rPr>
              <a:t>明确死亡事故举报事项的处理。</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要求对于涉及人员死亡的，由政府而不是部门组织核查处理，避免部门人员参与隐瞒事故。</a:t>
            </a:r>
            <a:endParaRPr lang="zh-CN" altLang="en-US" sz="32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1513" y="141514"/>
            <a:ext cx="11843657" cy="6217087"/>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五</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）提出</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了事故应急救援</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方面</a:t>
            </a:r>
            <a:r>
              <a:rPr lang="zh-CN" altLang="en-US"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的</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新</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要求、新理念。</a:t>
            </a:r>
            <a:endParaRPr lang="zh-CN" altLang="zh-CN" sz="3200" kern="100" dirty="0">
              <a:latin typeface="Calibri" panose="020F0502020204030204" pitchFamily="34" charset="0"/>
              <a:cs typeface="Times New Roman" panose="02020603050405020304" pitchFamily="18" charset="0"/>
            </a:endParaRPr>
          </a:p>
          <a:p>
            <a:pPr indent="408305" algn="just">
              <a:spcAft>
                <a:spcPts val="0"/>
              </a:spcAft>
            </a:pPr>
            <a:r>
              <a:rPr lang="en-US" altLang="zh-CN" sz="2600" b="1" kern="100" dirty="0" smtClean="0">
                <a:latin typeface="Times New Roman" panose="02020603050405020304" pitchFamily="18" charset="0"/>
                <a:cs typeface="Times New Roman" panose="02020603050405020304" pitchFamily="18" charset="0"/>
              </a:rPr>
              <a:t>   1</a:t>
            </a:r>
            <a:r>
              <a:rPr lang="en-US" altLang="zh-CN" sz="2600" b="1" kern="100" dirty="0">
                <a:latin typeface="Times New Roman" panose="02020603050405020304" pitchFamily="18" charset="0"/>
                <a:cs typeface="Times New Roman" panose="02020603050405020304" pitchFamily="18" charset="0"/>
              </a:rPr>
              <a:t>.</a:t>
            </a:r>
            <a:r>
              <a:rPr lang="zh-CN" altLang="zh-CN" sz="2400" b="1" kern="100" dirty="0">
                <a:latin typeface="Times New Roman" panose="02020603050405020304" pitchFamily="18" charset="0"/>
                <a:cs typeface="Times New Roman" panose="02020603050405020304" pitchFamily="18" charset="0"/>
              </a:rPr>
              <a:t>在事故应急能力方面体现出</a:t>
            </a:r>
            <a:r>
              <a:rPr lang="en-US" altLang="zh-CN" sz="2400" b="1" kern="100" dirty="0">
                <a:latin typeface="Times New Roman" panose="02020603050405020304" pitchFamily="18" charset="0"/>
                <a:cs typeface="Times New Roman" panose="02020603050405020304" pitchFamily="18" charset="0"/>
              </a:rPr>
              <a:t>“</a:t>
            </a:r>
            <a:r>
              <a:rPr lang="zh-CN" altLang="zh-CN" sz="2400" b="1" kern="100" dirty="0">
                <a:latin typeface="Times New Roman" panose="02020603050405020304" pitchFamily="18" charset="0"/>
                <a:cs typeface="Times New Roman" panose="02020603050405020304" pitchFamily="18" charset="0"/>
              </a:rPr>
              <a:t>统一、高效</a:t>
            </a:r>
            <a:r>
              <a:rPr lang="en-US" altLang="zh-CN" sz="2400" b="1" kern="100" dirty="0">
                <a:latin typeface="Times New Roman" panose="02020603050405020304" pitchFamily="18" charset="0"/>
                <a:cs typeface="Times New Roman" panose="02020603050405020304" pitchFamily="18" charset="0"/>
              </a:rPr>
              <a:t>”</a:t>
            </a:r>
            <a:r>
              <a:rPr lang="zh-CN" altLang="zh-CN" sz="2400" b="1" kern="100" dirty="0" smtClean="0">
                <a:latin typeface="Times New Roman" panose="02020603050405020304" pitchFamily="18" charset="0"/>
                <a:cs typeface="Times New Roman" panose="02020603050405020304" pitchFamily="18" charset="0"/>
              </a:rPr>
              <a:t>。</a:t>
            </a:r>
            <a:endParaRPr lang="en-US" altLang="zh-CN" sz="2400" b="1" kern="100" dirty="0" smtClean="0">
              <a:latin typeface="Times New Roman" panose="02020603050405020304" pitchFamily="18" charset="0"/>
              <a:cs typeface="Times New Roman" panose="02020603050405020304" pitchFamily="18" charset="0"/>
            </a:endParaRPr>
          </a:p>
          <a:p>
            <a:pPr indent="408305" algn="just">
              <a:spcAft>
                <a:spcPts val="0"/>
              </a:spcAft>
            </a:pPr>
            <a:r>
              <a:rPr lang="en-US" altLang="zh-CN" sz="2400" b="1" kern="100" dirty="0">
                <a:latin typeface="Times New Roman" panose="02020603050405020304" pitchFamily="18" charset="0"/>
                <a:cs typeface="Times New Roman" panose="02020603050405020304" pitchFamily="18" charset="0"/>
              </a:rPr>
              <a:t> </a:t>
            </a:r>
            <a:r>
              <a:rPr lang="en-US" altLang="zh-CN" sz="2400" b="1" kern="100" dirty="0" smtClean="0">
                <a:latin typeface="Times New Roman" panose="02020603050405020304" pitchFamily="18" charset="0"/>
                <a:cs typeface="Times New Roman" panose="02020603050405020304" pitchFamily="18" charset="0"/>
              </a:rPr>
              <a:t>  </a:t>
            </a:r>
            <a:r>
              <a:rPr lang="zh-CN" altLang="zh-CN" sz="2400" kern="100" dirty="0" smtClean="0">
                <a:latin typeface="Times New Roman" panose="02020603050405020304" pitchFamily="18" charset="0"/>
                <a:cs typeface="Times New Roman" panose="02020603050405020304" pitchFamily="18" charset="0"/>
              </a:rPr>
              <a:t>新</a:t>
            </a:r>
            <a:r>
              <a:rPr lang="zh-CN" altLang="zh-CN" sz="2400" kern="100" dirty="0">
                <a:latin typeface="Times New Roman" panose="02020603050405020304" pitchFamily="18" charset="0"/>
                <a:cs typeface="Times New Roman" panose="02020603050405020304" pitchFamily="18" charset="0"/>
              </a:rPr>
              <a:t>《安法》第七十九条</a:t>
            </a:r>
            <a:r>
              <a:rPr lang="en-US" altLang="zh-CN" sz="2400" kern="100" dirty="0">
                <a:latin typeface="Times New Roman" panose="02020603050405020304" pitchFamily="18" charset="0"/>
                <a:cs typeface="Times New Roman" panose="02020603050405020304" pitchFamily="18" charset="0"/>
              </a:rPr>
              <a:t>“</a:t>
            </a:r>
            <a:r>
              <a:rPr lang="zh-CN" altLang="zh-CN" sz="2400" kern="100" dirty="0">
                <a:latin typeface="Times New Roman" panose="02020603050405020304" pitchFamily="18" charset="0"/>
                <a:cs typeface="Times New Roman" panose="02020603050405020304" pitchFamily="18" charset="0"/>
              </a:rPr>
              <a:t>国家加强生产安全事故应急能力建设，在重点行业、领域建立应急救援基地和应急救援队伍，</a:t>
            </a:r>
            <a:r>
              <a:rPr lang="zh-CN" altLang="zh-CN" sz="2400" u="sng" kern="100" dirty="0">
                <a:latin typeface="Times New Roman" panose="02020603050405020304" pitchFamily="18" charset="0"/>
                <a:cs typeface="Times New Roman" panose="02020603050405020304" pitchFamily="18" charset="0"/>
              </a:rPr>
              <a:t>并由</a:t>
            </a:r>
            <a:r>
              <a:rPr lang="zh-CN" altLang="zh-CN" sz="2400" kern="100" dirty="0">
                <a:latin typeface="Times New Roman" panose="02020603050405020304" pitchFamily="18" charset="0"/>
                <a:cs typeface="Times New Roman" panose="02020603050405020304" pitchFamily="18" charset="0"/>
              </a:rPr>
              <a:t>国家安全生产应急救援机构</a:t>
            </a:r>
            <a:r>
              <a:rPr lang="zh-CN" altLang="zh-CN" sz="2400" b="1" u="sng" kern="100" dirty="0">
                <a:latin typeface="Times New Roman" panose="02020603050405020304" pitchFamily="18" charset="0"/>
                <a:cs typeface="Times New Roman" panose="02020603050405020304" pitchFamily="18" charset="0"/>
              </a:rPr>
              <a:t>统一协调指挥</a:t>
            </a:r>
            <a:r>
              <a:rPr lang="zh-CN" altLang="zh-CN" sz="2400" kern="100" dirty="0" smtClean="0">
                <a:latin typeface="Times New Roman" panose="02020603050405020304" pitchFamily="18" charset="0"/>
                <a:cs typeface="Times New Roman" panose="02020603050405020304" pitchFamily="18" charset="0"/>
              </a:rPr>
              <a:t>；</a:t>
            </a:r>
            <a:r>
              <a:rPr lang="en-US" altLang="zh-CN" sz="2400" kern="100" dirty="0" smtClean="0">
                <a:latin typeface="Times New Roman" panose="02020603050405020304" pitchFamily="18" charset="0"/>
                <a:cs typeface="Times New Roman" panose="02020603050405020304" pitchFamily="18" charset="0"/>
              </a:rPr>
              <a:t>…</a:t>
            </a:r>
            <a:r>
              <a:rPr lang="zh-CN" altLang="zh-CN" sz="2400" kern="100" dirty="0" smtClean="0">
                <a:latin typeface="Times New Roman" panose="02020603050405020304" pitchFamily="18" charset="0"/>
                <a:cs typeface="Times New Roman" panose="02020603050405020304" pitchFamily="18" charset="0"/>
              </a:rPr>
              <a:t>。</a:t>
            </a:r>
            <a:endParaRPr lang="zh-CN" altLang="zh-CN" sz="2400" kern="100" dirty="0">
              <a:latin typeface="Times New Roman" panose="02020603050405020304" pitchFamily="18" charset="0"/>
              <a:cs typeface="Times New Roman" panose="02020603050405020304" pitchFamily="18" charset="0"/>
            </a:endParaRPr>
          </a:p>
          <a:p>
            <a:r>
              <a:rPr lang="en-US" altLang="zh-CN" sz="2400" dirty="0" smtClean="0">
                <a:latin typeface="Times New Roman" panose="02020603050405020304" pitchFamily="18" charset="0"/>
                <a:cs typeface="Times New Roman" panose="02020603050405020304" pitchFamily="18" charset="0"/>
              </a:rPr>
              <a:t>        </a:t>
            </a:r>
            <a:r>
              <a:rPr lang="zh-CN" altLang="zh-CN" sz="2400" dirty="0" smtClean="0">
                <a:latin typeface="Times New Roman" panose="02020603050405020304" pitchFamily="18" charset="0"/>
                <a:cs typeface="Times New Roman" panose="02020603050405020304" pitchFamily="18" charset="0"/>
              </a:rPr>
              <a:t>国务院</a:t>
            </a:r>
            <a:r>
              <a:rPr lang="zh-CN" altLang="zh-CN" sz="2400" dirty="0">
                <a:latin typeface="Times New Roman" panose="02020603050405020304" pitchFamily="18" charset="0"/>
                <a:cs typeface="Times New Roman" panose="02020603050405020304" pitchFamily="18" charset="0"/>
              </a:rPr>
              <a:t>应急管理部门</a:t>
            </a:r>
            <a:r>
              <a:rPr lang="zh-CN" altLang="zh-CN" sz="2400" b="1" u="sng" dirty="0">
                <a:latin typeface="Times New Roman" panose="02020603050405020304" pitchFamily="18" charset="0"/>
                <a:cs typeface="Times New Roman" panose="02020603050405020304" pitchFamily="18" charset="0"/>
              </a:rPr>
              <a:t>牵头</a:t>
            </a:r>
            <a:r>
              <a:rPr lang="zh-CN" altLang="zh-CN" sz="2400" dirty="0">
                <a:latin typeface="Times New Roman" panose="02020603050405020304" pitchFamily="18" charset="0"/>
                <a:cs typeface="Times New Roman" panose="02020603050405020304" pitchFamily="18" charset="0"/>
              </a:rPr>
              <a:t>建立全国</a:t>
            </a:r>
            <a:r>
              <a:rPr lang="zh-CN" altLang="zh-CN" sz="2400" b="1" u="sng" dirty="0">
                <a:latin typeface="Times New Roman" panose="02020603050405020304" pitchFamily="18" charset="0"/>
                <a:cs typeface="Times New Roman" panose="02020603050405020304" pitchFamily="18" charset="0"/>
              </a:rPr>
              <a:t>统一</a:t>
            </a:r>
            <a:r>
              <a:rPr lang="zh-CN" altLang="zh-CN" sz="2400" dirty="0">
                <a:latin typeface="Times New Roman" panose="02020603050405020304" pitchFamily="18" charset="0"/>
                <a:cs typeface="Times New Roman" panose="02020603050405020304" pitchFamily="18" charset="0"/>
              </a:rPr>
              <a:t>的生产安全事故</a:t>
            </a:r>
            <a:r>
              <a:rPr lang="zh-CN" altLang="zh-CN" sz="2400" b="1" u="sng" dirty="0">
                <a:latin typeface="Times New Roman" panose="02020603050405020304" pitchFamily="18" charset="0"/>
                <a:cs typeface="Times New Roman" panose="02020603050405020304" pitchFamily="18" charset="0"/>
              </a:rPr>
              <a:t>应急救援信息系统</a:t>
            </a:r>
            <a:r>
              <a:rPr lang="zh-CN" altLang="zh-CN" sz="2400" dirty="0" smtClean="0">
                <a:latin typeface="Times New Roman" panose="02020603050405020304" pitchFamily="18" charset="0"/>
                <a:cs typeface="Times New Roman" panose="02020603050405020304" pitchFamily="18" charset="0"/>
              </a:rPr>
              <a:t>，</a:t>
            </a:r>
            <a:r>
              <a:rPr lang="en-US" altLang="zh-CN" sz="2400" dirty="0" smtClean="0">
                <a:latin typeface="Times New Roman" panose="02020603050405020304" pitchFamily="18" charset="0"/>
                <a:cs typeface="Times New Roman" panose="02020603050405020304" pitchFamily="18" charset="0"/>
              </a:rPr>
              <a:t>…</a:t>
            </a:r>
            <a:r>
              <a:rPr lang="zh-CN" altLang="zh-CN" sz="2400" dirty="0" smtClean="0">
                <a:latin typeface="Times New Roman" panose="02020603050405020304" pitchFamily="18" charset="0"/>
                <a:cs typeface="Times New Roman" panose="02020603050405020304" pitchFamily="18" charset="0"/>
              </a:rPr>
              <a:t>县</a:t>
            </a:r>
            <a:r>
              <a:rPr lang="zh-CN" altLang="zh-CN" sz="2400" dirty="0">
                <a:latin typeface="Times New Roman" panose="02020603050405020304" pitchFamily="18" charset="0"/>
                <a:cs typeface="Times New Roman" panose="02020603050405020304" pitchFamily="18" charset="0"/>
              </a:rPr>
              <a:t>级以上地方人民政府建立健全相关行业、领域、地区的生产安全事故应急救援信息系统，</a:t>
            </a:r>
            <a:r>
              <a:rPr lang="zh-CN" altLang="zh-CN" sz="2400" b="1" u="sng" dirty="0">
                <a:latin typeface="Times New Roman" panose="02020603050405020304" pitchFamily="18" charset="0"/>
                <a:cs typeface="Times New Roman" panose="02020603050405020304" pitchFamily="18" charset="0"/>
              </a:rPr>
              <a:t>实现互联互通、信息共享，通过推行网上安全信息采集、安全监管和监测预警，提升监管的精准化、智能化水平</a:t>
            </a:r>
            <a:r>
              <a:rPr lang="zh-CN" altLang="zh-CN" sz="2400" dirty="0">
                <a:latin typeface="Times New Roman" panose="02020603050405020304" pitchFamily="18" charset="0"/>
                <a:cs typeface="Times New Roman" panose="02020603050405020304" pitchFamily="18" charset="0"/>
              </a:rPr>
              <a:t>。</a:t>
            </a:r>
            <a:r>
              <a:rPr lang="en-US" altLang="zh-CN" sz="2400" dirty="0">
                <a:latin typeface="Times New Roman" panose="02020603050405020304" pitchFamily="18" charset="0"/>
                <a:cs typeface="Times New Roman" panose="02020603050405020304" pitchFamily="18" charset="0"/>
              </a:rPr>
              <a:t>” </a:t>
            </a:r>
            <a:endParaRPr lang="en-US" altLang="zh-CN" sz="2400" dirty="0" smtClean="0">
              <a:latin typeface="Times New Roman" panose="02020603050405020304" pitchFamily="18" charset="0"/>
              <a:cs typeface="Times New Roman" panose="02020603050405020304" pitchFamily="18" charset="0"/>
            </a:endParaRPr>
          </a:p>
          <a:p>
            <a:pPr lvl="0" indent="408305" algn="just"/>
            <a:r>
              <a:rPr lang="en-US" altLang="zh-CN" sz="32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新增</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内容有统一协调指挥、牵头建立信息系统、实现信息互联互通和共享等，突出了应急能力建设要</a:t>
            </a:r>
            <a:r>
              <a:rPr lang="en-US" altLang="zh-CN" sz="2800" dirty="0">
                <a:latin typeface="方正仿宋_GBK" panose="03000509000000000000" pitchFamily="65" charset="-122"/>
                <a:ea typeface="方正仿宋_GBK" panose="03000509000000000000" pitchFamily="65" charset="-122"/>
              </a:rPr>
              <a:t>“</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统一、高效</a:t>
            </a:r>
            <a:r>
              <a:rPr lang="en-US" altLang="zh-CN" sz="2800" dirty="0">
                <a:latin typeface="方正仿宋_GBK" panose="03000509000000000000" pitchFamily="65" charset="-122"/>
                <a:ea typeface="方正仿宋_GBK" panose="03000509000000000000" pitchFamily="65" charset="-122"/>
              </a:rPr>
              <a:t>”</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a:t>
            </a:r>
            <a:endParaRPr lang="en-US"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endParaRPr>
          </a:p>
          <a:p>
            <a:pPr lvl="0" indent="408305" algn="just"/>
            <a:r>
              <a:rPr lang="en-US" altLang="zh-CN" sz="3200" b="1" kern="100" dirty="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 </a:t>
            </a:r>
            <a:r>
              <a:rPr lang="en-US" altLang="zh-CN" sz="3200" b="1" kern="100" dirty="0" smtClean="0">
                <a:solidFill>
                  <a:prstClr val="black"/>
                </a:solidFill>
                <a:latin typeface="方正仿宋_GBK" panose="03000509000000000000" pitchFamily="65" charset="-122"/>
                <a:ea typeface="方正仿宋_GBK" panose="03000509000000000000" pitchFamily="65" charset="-122"/>
                <a:cs typeface="Times New Roman" panose="02020603050405020304" pitchFamily="18" charset="0"/>
              </a:rPr>
              <a:t> </a:t>
            </a:r>
            <a:r>
              <a:rPr lang="en-US" altLang="zh-CN" sz="2400" b="1"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2</a:t>
            </a:r>
            <a:r>
              <a:rPr lang="en-US" altLang="zh-CN" sz="2400" b="1"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400" b="1" kern="100" dirty="0">
                <a:solidFill>
                  <a:prstClr val="black"/>
                </a:solidFill>
                <a:latin typeface="宋体" panose="02010600030101010101" pitchFamily="2" charset="-122"/>
                <a:cs typeface="Times New Roman" panose="02020603050405020304" pitchFamily="18" charset="0"/>
              </a:rPr>
              <a:t>在事故救援方面体现了对人的保护</a:t>
            </a:r>
            <a:r>
              <a:rPr lang="zh-CN" altLang="zh-CN" sz="2400" kern="100" dirty="0" smtClean="0">
                <a:solidFill>
                  <a:prstClr val="black"/>
                </a:solidFill>
                <a:latin typeface="宋体" panose="02010600030101010101" pitchFamily="2" charset="-122"/>
                <a:cs typeface="Times New Roman" panose="02020603050405020304" pitchFamily="18" charset="0"/>
              </a:rPr>
              <a:t>。</a:t>
            </a:r>
            <a:endParaRPr lang="en-US" altLang="zh-CN" sz="2400" kern="100" dirty="0" smtClean="0">
              <a:solidFill>
                <a:prstClr val="black"/>
              </a:solidFill>
              <a:latin typeface="宋体" panose="02010600030101010101" pitchFamily="2" charset="-122"/>
              <a:cs typeface="Times New Roman" panose="02020603050405020304" pitchFamily="18" charset="0"/>
            </a:endParaRPr>
          </a:p>
          <a:p>
            <a:pPr lvl="0" indent="408305" algn="just"/>
            <a:r>
              <a:rPr lang="en-US" altLang="zh-CN" sz="2400" kern="100" dirty="0">
                <a:solidFill>
                  <a:prstClr val="black"/>
                </a:solidFill>
                <a:latin typeface="宋体" panose="02010600030101010101" pitchFamily="2" charset="-122"/>
                <a:cs typeface="Times New Roman" panose="02020603050405020304" pitchFamily="18" charset="0"/>
              </a:rPr>
              <a:t> </a:t>
            </a:r>
            <a:r>
              <a:rPr lang="en-US" altLang="zh-CN" sz="2400" kern="100" dirty="0" smtClean="0">
                <a:solidFill>
                  <a:prstClr val="black"/>
                </a:solidFill>
                <a:latin typeface="宋体" panose="02010600030101010101" pitchFamily="2" charset="-122"/>
                <a:cs typeface="Times New Roman" panose="02020603050405020304" pitchFamily="18" charset="0"/>
              </a:rPr>
              <a:t> </a:t>
            </a:r>
            <a:r>
              <a:rPr lang="zh-CN" altLang="zh-CN" sz="2400" kern="100" dirty="0" smtClean="0">
                <a:solidFill>
                  <a:prstClr val="black"/>
                </a:solidFill>
                <a:latin typeface="宋体" panose="02010600030101010101" pitchFamily="2" charset="-122"/>
                <a:cs typeface="Times New Roman" panose="02020603050405020304" pitchFamily="18" charset="0"/>
              </a:rPr>
              <a:t>新</a:t>
            </a:r>
            <a:r>
              <a:rPr lang="zh-CN" altLang="zh-CN" sz="2400" kern="100" dirty="0">
                <a:solidFill>
                  <a:prstClr val="black"/>
                </a:solidFill>
                <a:latin typeface="宋体" panose="02010600030101010101" pitchFamily="2" charset="-122"/>
                <a:cs typeface="Times New Roman" panose="02020603050405020304" pitchFamily="18" charset="0"/>
              </a:rPr>
              <a:t>《安法》第五十六条新增第一款</a:t>
            </a:r>
            <a:r>
              <a:rPr lang="en-US" altLang="zh-CN" sz="2400" kern="100" dirty="0">
                <a:solidFill>
                  <a:prstClr val="black"/>
                </a:solidFill>
                <a:latin typeface="宋体" panose="02010600030101010101" pitchFamily="2" charset="-122"/>
                <a:cs typeface="Times New Roman" panose="02020603050405020304" pitchFamily="18" charset="0"/>
              </a:rPr>
              <a:t>“</a:t>
            </a:r>
            <a:r>
              <a:rPr lang="zh-CN" altLang="zh-CN" sz="2400" u="sng" kern="100" dirty="0">
                <a:solidFill>
                  <a:prstClr val="black"/>
                </a:solidFill>
                <a:latin typeface="宋体" panose="02010600030101010101" pitchFamily="2" charset="-122"/>
                <a:cs typeface="Times New Roman" panose="02020603050405020304" pitchFamily="18" charset="0"/>
              </a:rPr>
              <a:t>生产经营单位发生生产安全事故后，</a:t>
            </a:r>
            <a:r>
              <a:rPr lang="zh-CN" altLang="zh-CN" sz="2400" b="1" u="sng" kern="100" dirty="0">
                <a:solidFill>
                  <a:prstClr val="black"/>
                </a:solidFill>
                <a:latin typeface="宋体" panose="02010600030101010101" pitchFamily="2" charset="-122"/>
                <a:cs typeface="Times New Roman" panose="02020603050405020304" pitchFamily="18" charset="0"/>
              </a:rPr>
              <a:t>应当及时采取措施救治有关人员</a:t>
            </a:r>
            <a:r>
              <a:rPr lang="zh-CN" altLang="zh-CN" sz="2400" kern="100" dirty="0">
                <a:solidFill>
                  <a:prstClr val="black"/>
                </a:solidFill>
                <a:latin typeface="宋体" panose="02010600030101010101" pitchFamily="2" charset="-122"/>
                <a:cs typeface="Times New Roman" panose="02020603050405020304" pitchFamily="18" charset="0"/>
              </a:rPr>
              <a:t>。</a:t>
            </a:r>
            <a:r>
              <a:rPr lang="en-US" altLang="zh-CN" sz="2400" kern="100" dirty="0">
                <a:solidFill>
                  <a:prstClr val="black"/>
                </a:solidFill>
                <a:latin typeface="宋体" panose="02010600030101010101" pitchFamily="2" charset="-122"/>
                <a:cs typeface="Times New Roman" panose="02020603050405020304" pitchFamily="18" charset="0"/>
              </a:rPr>
              <a:t>” </a:t>
            </a:r>
            <a:r>
              <a:rPr lang="zh-CN" altLang="zh-CN" sz="2400" kern="100" dirty="0" smtClean="0">
                <a:solidFill>
                  <a:prstClr val="black"/>
                </a:solidFill>
                <a:latin typeface="宋体" panose="02010600030101010101" pitchFamily="2" charset="-122"/>
                <a:cs typeface="Times New Roman" panose="02020603050405020304" pitchFamily="18" charset="0"/>
              </a:rPr>
              <a:t>增加</a:t>
            </a:r>
            <a:r>
              <a:rPr lang="zh-CN" altLang="en-US" sz="2400" kern="100" dirty="0" smtClean="0">
                <a:solidFill>
                  <a:prstClr val="black"/>
                </a:solidFill>
                <a:latin typeface="宋体" panose="02010600030101010101" pitchFamily="2" charset="-122"/>
                <a:cs typeface="Times New Roman" panose="02020603050405020304" pitchFamily="18" charset="0"/>
              </a:rPr>
              <a:t>了</a:t>
            </a:r>
            <a:r>
              <a:rPr lang="zh-CN" altLang="zh-CN" sz="2400" u="sng" kern="100" dirty="0" smtClean="0">
                <a:solidFill>
                  <a:prstClr val="black"/>
                </a:solidFill>
                <a:latin typeface="宋体" panose="02010600030101010101" pitchFamily="2" charset="-122"/>
                <a:cs typeface="Times New Roman" panose="02020603050405020304" pitchFamily="18" charset="0"/>
              </a:rPr>
              <a:t>应当</a:t>
            </a:r>
            <a:r>
              <a:rPr lang="zh-CN" altLang="zh-CN" sz="2400" u="sng" kern="100" dirty="0">
                <a:solidFill>
                  <a:prstClr val="black"/>
                </a:solidFill>
                <a:latin typeface="宋体" panose="02010600030101010101" pitchFamily="2" charset="-122"/>
                <a:cs typeface="Times New Roman" panose="02020603050405020304" pitchFamily="18" charset="0"/>
              </a:rPr>
              <a:t>及时采取措施救治有关</a:t>
            </a:r>
            <a:r>
              <a:rPr lang="zh-CN" altLang="zh-CN" sz="2400" u="sng" kern="100" dirty="0" smtClean="0">
                <a:solidFill>
                  <a:prstClr val="black"/>
                </a:solidFill>
                <a:latin typeface="宋体" panose="02010600030101010101" pitchFamily="2" charset="-122"/>
                <a:cs typeface="Times New Roman" panose="02020603050405020304" pitchFamily="18" charset="0"/>
              </a:rPr>
              <a:t>人员</a:t>
            </a:r>
            <a:r>
              <a:rPr lang="zh-CN" altLang="en-US" sz="2400" kern="100" dirty="0" smtClean="0">
                <a:solidFill>
                  <a:prstClr val="black"/>
                </a:solidFill>
                <a:latin typeface="宋体" panose="02010600030101010101" pitchFamily="2" charset="-122"/>
                <a:cs typeface="Times New Roman" panose="02020603050405020304" pitchFamily="18" charset="0"/>
              </a:rPr>
              <a:t>的表述</a:t>
            </a:r>
            <a:r>
              <a:rPr lang="zh-CN" altLang="zh-CN" sz="2400" kern="100" dirty="0" smtClean="0">
                <a:solidFill>
                  <a:prstClr val="black"/>
                </a:solidFill>
                <a:latin typeface="宋体" panose="02010600030101010101" pitchFamily="2" charset="-122"/>
                <a:cs typeface="Times New Roman" panose="02020603050405020304" pitchFamily="18" charset="0"/>
              </a:rPr>
              <a:t>。</a:t>
            </a:r>
            <a:endParaRPr lang="en-US" altLang="zh-CN" sz="2400" kern="100" dirty="0">
              <a:solidFill>
                <a:prstClr val="black"/>
              </a:solidFill>
              <a:latin typeface="宋体" panose="02010600030101010101" pitchFamily="2" charset="-122"/>
              <a:cs typeface="Times New Roman" panose="02020603050405020304" pitchFamily="18" charset="0"/>
            </a:endParaRPr>
          </a:p>
          <a:p>
            <a:pPr lvl="0" indent="408305" algn="just"/>
            <a:r>
              <a:rPr lang="en-US" altLang="zh-CN" sz="28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28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这一</a:t>
            </a:r>
            <a:r>
              <a:rPr lang="zh-CN" altLang="zh-CN" sz="28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新增，</a:t>
            </a:r>
            <a:r>
              <a:rPr lang="zh-CN" altLang="zh-CN" sz="28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从法律上</a:t>
            </a:r>
            <a:r>
              <a:rPr lang="zh-CN" altLang="zh-CN" sz="28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明确在</a:t>
            </a:r>
            <a:r>
              <a:rPr lang="zh-CN" altLang="zh-CN" sz="28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处理事故时，生产经营单位必须要把保护人的生命安全放在第一位，充分体现了</a:t>
            </a:r>
            <a:r>
              <a:rPr lang="en-US" altLang="zh-CN" sz="28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8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人民至上、生命至上</a:t>
            </a:r>
            <a:r>
              <a:rPr lang="en-US" altLang="zh-CN" sz="28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800" kern="100" dirty="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的思想</a:t>
            </a:r>
            <a:r>
              <a:rPr lang="zh-CN" altLang="zh-CN" sz="2800" kern="100" dirty="0" smtClean="0">
                <a:solidFill>
                  <a:prstClr val="black"/>
                </a:solidFill>
                <a:latin typeface="Times New Roman" panose="02020603050405020304" pitchFamily="18" charset="0"/>
                <a:ea typeface="方正仿宋_GBK" panose="03000509000000000000" pitchFamily="65" charset="-122"/>
                <a:cs typeface="Times New Roman" panose="02020603050405020304" pitchFamily="18" charset="0"/>
              </a:rPr>
              <a:t>。</a:t>
            </a:r>
            <a:endParaRPr lang="zh-CN" altLang="zh-CN" sz="2800" kern="1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1513" y="108856"/>
            <a:ext cx="11919857" cy="6555641"/>
          </a:xfrm>
          <a:prstGeom prst="rect">
            <a:avLst/>
          </a:prstGeom>
        </p:spPr>
        <p:txBody>
          <a:bodyPr wrap="square">
            <a:spAutoFit/>
          </a:bodyPr>
          <a:lstStyle/>
          <a:p>
            <a:pPr indent="408305" algn="just">
              <a:spcAft>
                <a:spcPts val="0"/>
              </a:spcAft>
            </a:pPr>
            <a:r>
              <a:rPr lang="en-US" altLang="zh-CN" sz="2800" b="1" kern="100" dirty="0" smtClean="0">
                <a:latin typeface="Times New Roman" panose="02020603050405020304" pitchFamily="18" charset="0"/>
                <a:cs typeface="Times New Roman" panose="02020603050405020304" pitchFamily="18" charset="0"/>
              </a:rPr>
              <a:t>   3</a:t>
            </a:r>
            <a:r>
              <a:rPr lang="en-US" altLang="zh-CN" sz="2800" b="1" kern="100" dirty="0">
                <a:latin typeface="Times New Roman" panose="02020603050405020304" pitchFamily="18" charset="0"/>
                <a:cs typeface="Times New Roman" panose="02020603050405020304" pitchFamily="18" charset="0"/>
              </a:rPr>
              <a:t>.</a:t>
            </a:r>
            <a:r>
              <a:rPr lang="zh-CN" altLang="zh-CN" sz="2800" b="1" kern="100" dirty="0">
                <a:latin typeface="Times New Roman" panose="02020603050405020304" pitchFamily="18" charset="0"/>
                <a:cs typeface="Times New Roman" panose="02020603050405020304" pitchFamily="18" charset="0"/>
              </a:rPr>
              <a:t>在事故赔偿方面体现出尊重人的民事权益</a:t>
            </a:r>
            <a:r>
              <a:rPr lang="zh-CN" altLang="zh-CN" sz="2800" b="1" kern="100" dirty="0" smtClean="0">
                <a:latin typeface="Times New Roman" panose="02020603050405020304" pitchFamily="18" charset="0"/>
                <a:cs typeface="Times New Roman" panose="02020603050405020304" pitchFamily="18" charset="0"/>
              </a:rPr>
              <a:t>。</a:t>
            </a:r>
            <a:endParaRPr lang="en-US" altLang="zh-CN" sz="2800" b="1" kern="100" dirty="0" smtClean="0">
              <a:latin typeface="Times New Roman" panose="02020603050405020304" pitchFamily="18" charset="0"/>
              <a:cs typeface="Times New Roman" panose="02020603050405020304" pitchFamily="18" charset="0"/>
            </a:endParaRPr>
          </a:p>
          <a:p>
            <a:pPr indent="408305" algn="just">
              <a:spcAft>
                <a:spcPts val="0"/>
              </a:spcAft>
            </a:pPr>
            <a:r>
              <a:rPr lang="en-US" altLang="zh-CN" sz="2800" b="1" kern="100" dirty="0">
                <a:latin typeface="Times New Roman" panose="02020603050405020304" pitchFamily="18" charset="0"/>
                <a:cs typeface="Times New Roman" panose="02020603050405020304" pitchFamily="18" charset="0"/>
              </a:rPr>
              <a:t> </a:t>
            </a:r>
            <a:r>
              <a:rPr lang="en-US" altLang="zh-CN" sz="2800" b="1" kern="100" dirty="0" smtClean="0">
                <a:latin typeface="Times New Roman" panose="02020603050405020304" pitchFamily="18" charset="0"/>
                <a:cs typeface="Times New Roman" panose="02020603050405020304" pitchFamily="18" charset="0"/>
              </a:rPr>
              <a:t>  </a:t>
            </a:r>
            <a:r>
              <a:rPr lang="zh-CN" altLang="zh-CN" sz="2800" kern="100" dirty="0" smtClean="0">
                <a:latin typeface="Times New Roman" panose="02020603050405020304" pitchFamily="18" charset="0"/>
                <a:cs typeface="Times New Roman" panose="02020603050405020304" pitchFamily="18" charset="0"/>
              </a:rPr>
              <a:t>新</a:t>
            </a:r>
            <a:r>
              <a:rPr lang="zh-CN" altLang="zh-CN" sz="2800" kern="100" dirty="0">
                <a:latin typeface="Times New Roman" panose="02020603050405020304" pitchFamily="18" charset="0"/>
                <a:cs typeface="Times New Roman" panose="02020603050405020304" pitchFamily="18" charset="0"/>
              </a:rPr>
              <a:t>《安法》第五十六条第二款</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因生产安全事故受到损害的从业人员，除依法享有工伤保险外，依照有关民事法律尚有获得赔偿的权利的，</a:t>
            </a:r>
            <a:r>
              <a:rPr lang="zh-CN" altLang="zh-CN" sz="2800" u="sng" kern="100" dirty="0">
                <a:latin typeface="Times New Roman" panose="02020603050405020304" pitchFamily="18" charset="0"/>
                <a:cs typeface="Times New Roman" panose="02020603050405020304" pitchFamily="18" charset="0"/>
              </a:rPr>
              <a:t>有权提出赔偿要求</a:t>
            </a:r>
            <a:r>
              <a:rPr lang="zh-CN" altLang="zh-CN" sz="2800" kern="100" dirty="0">
                <a:latin typeface="Times New Roman" panose="02020603050405020304" pitchFamily="18" charset="0"/>
                <a:cs typeface="Times New Roman" panose="02020603050405020304" pitchFamily="18" charset="0"/>
              </a:rPr>
              <a:t>。</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将原条款</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有权</a:t>
            </a:r>
            <a:r>
              <a:rPr lang="zh-CN" altLang="zh-CN" sz="2800" u="sng" kern="100" dirty="0">
                <a:latin typeface="Times New Roman" panose="02020603050405020304" pitchFamily="18" charset="0"/>
                <a:cs typeface="Times New Roman" panose="02020603050405020304" pitchFamily="18" charset="0"/>
              </a:rPr>
              <a:t>向本单位</a:t>
            </a:r>
            <a:r>
              <a:rPr lang="zh-CN" altLang="zh-CN" sz="2800" kern="100" dirty="0">
                <a:latin typeface="Times New Roman" panose="02020603050405020304" pitchFamily="18" charset="0"/>
                <a:cs typeface="Times New Roman" panose="02020603050405020304" pitchFamily="18" charset="0"/>
              </a:rPr>
              <a:t>提出赔偿要求</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修改为</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有权提出赔偿要求</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smtClean="0">
                <a:latin typeface="Times New Roman" panose="02020603050405020304" pitchFamily="18" charset="0"/>
                <a:cs typeface="Times New Roman" panose="02020603050405020304" pitchFamily="18" charset="0"/>
              </a:rPr>
              <a:t>。</a:t>
            </a:r>
            <a:endParaRPr lang="en-US" altLang="zh-CN" sz="2800" kern="100" dirty="0" smtClean="0">
              <a:latin typeface="Times New Roman" panose="02020603050405020304" pitchFamily="18" charset="0"/>
              <a:cs typeface="Times New Roman" panose="02020603050405020304" pitchFamily="18" charset="0"/>
            </a:endParaRPr>
          </a:p>
          <a:p>
            <a:pPr indent="408305" algn="just">
              <a:spcAft>
                <a:spcPts val="0"/>
              </a:spcAft>
            </a:pPr>
            <a:r>
              <a:rPr lang="en-US"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这</a:t>
            </a:r>
            <a:r>
              <a:rPr lang="zh-CN" altLang="en-US"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款</a:t>
            </a:r>
            <a:r>
              <a:rPr lang="zh-CN" altLang="zh-CN" sz="2800" kern="100" dirty="0" smtClean="0">
                <a:latin typeface="Times New Roman" panose="02020603050405020304" pitchFamily="18" charset="0"/>
                <a:ea typeface="方正仿宋_GBK" panose="03000509000000000000" pitchFamily="65" charset="-122"/>
                <a:cs typeface="Times New Roman" panose="02020603050405020304" pitchFamily="18" charset="0"/>
              </a:rPr>
              <a:t>修改把</a:t>
            </a:r>
            <a:r>
              <a:rPr lang="zh-CN" altLang="zh-CN" sz="2800" b="1" u="sng" kern="100" dirty="0">
                <a:latin typeface="Times New Roman" panose="02020603050405020304" pitchFamily="18" charset="0"/>
                <a:ea typeface="方正仿宋_GBK" panose="03000509000000000000" pitchFamily="65" charset="-122"/>
                <a:cs typeface="Times New Roman" panose="02020603050405020304" pitchFamily="18" charset="0"/>
              </a:rPr>
              <a:t>向本单位</a:t>
            </a:r>
            <a:r>
              <a:rPr lang="zh-CN" altLang="zh-CN" sz="2800" kern="100" dirty="0">
                <a:latin typeface="Times New Roman" panose="02020603050405020304" pitchFamily="18" charset="0"/>
                <a:ea typeface="方正仿宋_GBK" panose="03000509000000000000" pitchFamily="65" charset="-122"/>
                <a:cs typeface="Times New Roman" panose="02020603050405020304" pitchFamily="18" charset="0"/>
              </a:rPr>
              <a:t>作了删除，主要考虑事故责任主体单位不一定是本单位、也不仅限于本单位，受到事故损害的从业人员可以依据《民法典》等法律法规，向责任主体提出进一步的包括精神损害等方面的赔偿要求。赔偿途径的扩大，体现了尊重人的民事赔偿权利。</a:t>
            </a:r>
            <a:endParaRPr lang="zh-CN" altLang="zh-CN" sz="2800" kern="100" dirty="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ea typeface="方正仿宋_GBK" panose="03000509000000000000" pitchFamily="65" charset="-122"/>
                <a:cs typeface="Times New Roman" panose="02020603050405020304" pitchFamily="18" charset="0"/>
              </a:rPr>
              <a:t>        4</a:t>
            </a:r>
            <a:r>
              <a:rPr lang="en-US" altLang="zh-CN" sz="2800" b="1" dirty="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800" b="1" dirty="0">
                <a:latin typeface="+mn-ea"/>
                <a:cs typeface="Times New Roman" panose="02020603050405020304" pitchFamily="18" charset="0"/>
              </a:rPr>
              <a:t>在应急救援预案建设方面体现了完整性</a:t>
            </a:r>
            <a:r>
              <a:rPr lang="zh-CN" altLang="zh-CN" sz="2800" b="1" dirty="0" smtClean="0">
                <a:latin typeface="+mn-ea"/>
                <a:cs typeface="Times New Roman" panose="02020603050405020304" pitchFamily="18" charset="0"/>
              </a:rPr>
              <a:t>。</a:t>
            </a:r>
            <a:endParaRPr lang="en-US" altLang="zh-CN" sz="2800" b="1" dirty="0" smtClean="0">
              <a:latin typeface="+mn-ea"/>
              <a:cs typeface="Times New Roman" panose="02020603050405020304" pitchFamily="18" charset="0"/>
            </a:endParaRPr>
          </a:p>
          <a:p>
            <a:r>
              <a:rPr lang="en-US" altLang="zh-CN" sz="2800" b="1" dirty="0">
                <a:latin typeface="+mn-ea"/>
                <a:cs typeface="Times New Roman" panose="02020603050405020304" pitchFamily="18" charset="0"/>
              </a:rPr>
              <a:t> </a:t>
            </a:r>
            <a:r>
              <a:rPr lang="en-US" altLang="zh-CN" sz="2800" b="1" dirty="0" smtClean="0">
                <a:latin typeface="+mn-ea"/>
                <a:cs typeface="Times New Roman" panose="02020603050405020304" pitchFamily="18" charset="0"/>
              </a:rPr>
              <a:t>   </a:t>
            </a:r>
            <a:r>
              <a:rPr lang="zh-CN" altLang="zh-CN" sz="2800" dirty="0" smtClean="0">
                <a:latin typeface="+mn-ea"/>
                <a:cs typeface="Times New Roman" panose="02020603050405020304" pitchFamily="18" charset="0"/>
              </a:rPr>
              <a:t>新</a:t>
            </a:r>
            <a:r>
              <a:rPr lang="zh-CN" altLang="zh-CN" sz="2800" dirty="0">
                <a:latin typeface="+mn-ea"/>
                <a:cs typeface="Times New Roman" panose="02020603050405020304" pitchFamily="18" charset="0"/>
              </a:rPr>
              <a:t>《安法》第八十条第二款新增</a:t>
            </a:r>
            <a:r>
              <a:rPr lang="en-US" altLang="zh-CN" sz="2800" dirty="0">
                <a:latin typeface="+mn-ea"/>
              </a:rPr>
              <a:t>“</a:t>
            </a:r>
            <a:r>
              <a:rPr lang="zh-CN" altLang="zh-CN" sz="2800" u="sng" dirty="0">
                <a:latin typeface="+mn-ea"/>
                <a:cs typeface="Times New Roman" panose="02020603050405020304" pitchFamily="18" charset="0"/>
              </a:rPr>
              <a:t>乡镇人民政府和街道办事处，以及开发区、工业园区、港区、风景区等应当制定相应的生产安全事故应急救援预案</a:t>
            </a:r>
            <a:r>
              <a:rPr lang="zh-CN" altLang="zh-CN" sz="2800" dirty="0">
                <a:latin typeface="+mn-ea"/>
                <a:cs typeface="Times New Roman" panose="02020603050405020304" pitchFamily="18" charset="0"/>
              </a:rPr>
              <a:t>，</a:t>
            </a:r>
            <a:r>
              <a:rPr lang="en-US" altLang="zh-CN" sz="2800" dirty="0" smtClean="0">
                <a:latin typeface="+mn-ea"/>
              </a:rPr>
              <a:t>…”</a:t>
            </a:r>
            <a:endParaRPr lang="en-US" altLang="zh-CN" sz="2800" dirty="0" smtClean="0">
              <a:latin typeface="Times New Roman" panose="02020603050405020304" pitchFamily="18" charset="0"/>
              <a:ea typeface="方正仿宋_GBK" panose="03000509000000000000" pitchFamily="65" charset="-122"/>
              <a:cs typeface="Times New Roman" panose="02020603050405020304" pitchFamily="18" charset="0"/>
            </a:endParaRPr>
          </a:p>
          <a:p>
            <a:r>
              <a:rPr lang="en-US" altLang="zh-CN" sz="2800" dirty="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这</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一修改突出了基层一级政府组织和一些重点功能区其应急救援预案的重要性、精准性，避免了现行预案体系的不完整。</a:t>
            </a:r>
            <a:endParaRPr lang="zh-CN" altLang="en-US" sz="28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085" y="0"/>
            <a:ext cx="11985171" cy="6186309"/>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六）注重了行政执法与刑事司法的衔接。</a:t>
            </a:r>
            <a:endParaRPr lang="zh-CN" altLang="zh-CN" sz="3200" kern="100" dirty="0">
              <a:latin typeface="Calibri" panose="020F0502020204030204" pitchFamily="34" charset="0"/>
              <a:cs typeface="Times New Roman" panose="02020603050405020304" pitchFamily="18" charset="0"/>
            </a:endParaRPr>
          </a:p>
          <a:p>
            <a:pPr indent="408305" algn="just">
              <a:spcAft>
                <a:spcPts val="0"/>
              </a:spcAft>
            </a:pPr>
            <a:r>
              <a:rPr lang="en-US" altLang="zh-CN" sz="2800" b="1" kern="100" dirty="0" smtClean="0">
                <a:latin typeface="Times New Roman" panose="02020603050405020304" pitchFamily="18" charset="0"/>
                <a:cs typeface="Times New Roman" panose="02020603050405020304" pitchFamily="18" charset="0"/>
              </a:rPr>
              <a:t>   1</a:t>
            </a:r>
            <a:r>
              <a:rPr lang="en-US" altLang="zh-CN" sz="2800" b="1" kern="100" dirty="0">
                <a:latin typeface="Times New Roman" panose="02020603050405020304" pitchFamily="18" charset="0"/>
                <a:cs typeface="Times New Roman" panose="02020603050405020304" pitchFamily="18" charset="0"/>
              </a:rPr>
              <a:t>.</a:t>
            </a:r>
            <a:r>
              <a:rPr lang="zh-CN" altLang="zh-CN" sz="2800" b="1" kern="100" dirty="0">
                <a:latin typeface="Times New Roman" panose="02020603050405020304" pitchFamily="18" charset="0"/>
                <a:cs typeface="Times New Roman" panose="02020603050405020304" pitchFamily="18" charset="0"/>
              </a:rPr>
              <a:t>与《刑法修正案（十一）》进行及时</a:t>
            </a:r>
            <a:r>
              <a:rPr lang="zh-CN" altLang="zh-CN" sz="2800" b="1" kern="100" dirty="0" smtClean="0">
                <a:latin typeface="Times New Roman" panose="02020603050405020304" pitchFamily="18" charset="0"/>
                <a:cs typeface="Times New Roman" panose="02020603050405020304" pitchFamily="18" charset="0"/>
              </a:rPr>
              <a:t>有效</a:t>
            </a:r>
            <a:r>
              <a:rPr lang="zh-CN" altLang="en-US" sz="2800" b="1" kern="100" dirty="0" smtClean="0">
                <a:latin typeface="Times New Roman" panose="02020603050405020304" pitchFamily="18" charset="0"/>
                <a:cs typeface="Times New Roman" panose="02020603050405020304" pitchFamily="18" charset="0"/>
              </a:rPr>
              <a:t>的</a:t>
            </a:r>
            <a:r>
              <a:rPr lang="zh-CN" altLang="zh-CN" sz="2800" b="1" kern="100" dirty="0" smtClean="0">
                <a:latin typeface="Times New Roman" panose="02020603050405020304" pitchFamily="18" charset="0"/>
                <a:cs typeface="Times New Roman" panose="02020603050405020304" pitchFamily="18" charset="0"/>
              </a:rPr>
              <a:t>衔接。</a:t>
            </a:r>
            <a:endParaRPr lang="en-US" altLang="zh-CN" sz="2800" b="1" kern="100" dirty="0" smtClean="0">
              <a:latin typeface="Times New Roman" panose="02020603050405020304" pitchFamily="18" charset="0"/>
              <a:cs typeface="Times New Roman" panose="02020603050405020304" pitchFamily="18" charset="0"/>
            </a:endParaRPr>
          </a:p>
          <a:p>
            <a:pPr indent="408305" algn="just">
              <a:spcAft>
                <a:spcPts val="0"/>
              </a:spcAft>
            </a:pPr>
            <a:r>
              <a:rPr lang="en-US" altLang="zh-CN" sz="2800" b="1" kern="100" dirty="0">
                <a:latin typeface="Times New Roman" panose="02020603050405020304" pitchFamily="18" charset="0"/>
                <a:cs typeface="Times New Roman" panose="02020603050405020304" pitchFamily="18" charset="0"/>
              </a:rPr>
              <a:t> </a:t>
            </a:r>
            <a:r>
              <a:rPr lang="en-US" altLang="zh-CN" sz="2800" b="1" kern="100" dirty="0" smtClean="0">
                <a:latin typeface="Times New Roman" panose="02020603050405020304" pitchFamily="18" charset="0"/>
                <a:cs typeface="Times New Roman" panose="02020603050405020304" pitchFamily="18" charset="0"/>
              </a:rPr>
              <a:t>  </a:t>
            </a:r>
            <a:r>
              <a:rPr lang="zh-CN" altLang="zh-CN" sz="2800" kern="100" dirty="0" smtClean="0">
                <a:latin typeface="Times New Roman" panose="02020603050405020304" pitchFamily="18" charset="0"/>
                <a:cs typeface="Times New Roman" panose="02020603050405020304" pitchFamily="18" charset="0"/>
              </a:rPr>
              <a:t>新</a:t>
            </a:r>
            <a:r>
              <a:rPr lang="zh-CN" altLang="zh-CN" sz="2800" kern="100" dirty="0">
                <a:latin typeface="Times New Roman" panose="02020603050405020304" pitchFamily="18" charset="0"/>
                <a:cs typeface="Times New Roman" panose="02020603050405020304" pitchFamily="18" charset="0"/>
              </a:rPr>
              <a:t>《安法》第三十六条新增第三款</a:t>
            </a:r>
            <a:r>
              <a:rPr lang="en-US" altLang="zh-CN" sz="2800" b="1" kern="100" dirty="0">
                <a:latin typeface="Times New Roman" panose="02020603050405020304" pitchFamily="18" charset="0"/>
                <a:cs typeface="Times New Roman" panose="02020603050405020304" pitchFamily="18" charset="0"/>
              </a:rPr>
              <a:t>“</a:t>
            </a:r>
            <a:r>
              <a:rPr lang="zh-CN" altLang="zh-CN" sz="2800" u="sng" kern="100" dirty="0">
                <a:latin typeface="Times New Roman" panose="02020603050405020304" pitchFamily="18" charset="0"/>
                <a:cs typeface="Times New Roman" panose="02020603050405020304" pitchFamily="18" charset="0"/>
              </a:rPr>
              <a:t>生产经营单位不得关闭、破坏直接关系生产安全的监控、报警、防护、救生设备、设施，或者篡改、隐瞒、销毁其相关数据、信息。</a:t>
            </a:r>
            <a:r>
              <a:rPr lang="en-US" altLang="zh-CN" sz="2800" b="1" kern="100" dirty="0" smtClean="0">
                <a:latin typeface="Times New Roman" panose="02020603050405020304" pitchFamily="18" charset="0"/>
                <a:cs typeface="Times New Roman" panose="02020603050405020304" pitchFamily="18" charset="0"/>
              </a:rPr>
              <a:t>”</a:t>
            </a:r>
            <a:endParaRPr lang="en-US" altLang="zh-CN" sz="2800" b="1" kern="100" dirty="0" smtClean="0">
              <a:latin typeface="Times New Roman" panose="02020603050405020304" pitchFamily="18" charset="0"/>
              <a:cs typeface="Times New Roman" panose="02020603050405020304" pitchFamily="18" charset="0"/>
            </a:endParaRPr>
          </a:p>
          <a:p>
            <a:pPr indent="408305" algn="just">
              <a:spcAft>
                <a:spcPts val="0"/>
              </a:spcAft>
            </a:pPr>
            <a:r>
              <a:rPr lang="en-US" altLang="zh-CN" sz="2800" b="1" kern="100" dirty="0">
                <a:latin typeface="Times New Roman" panose="02020603050405020304" pitchFamily="18" charset="0"/>
                <a:cs typeface="Times New Roman" panose="02020603050405020304" pitchFamily="18" charset="0"/>
              </a:rPr>
              <a:t> </a:t>
            </a:r>
            <a:r>
              <a:rPr lang="en-US" altLang="zh-CN" sz="2800" b="1" kern="100" dirty="0" smtClean="0">
                <a:latin typeface="Times New Roman" panose="02020603050405020304" pitchFamily="18" charset="0"/>
                <a:cs typeface="Times New Roman" panose="02020603050405020304" pitchFamily="18" charset="0"/>
              </a:rPr>
              <a:t>  </a:t>
            </a:r>
            <a:r>
              <a:rPr lang="zh-CN" altLang="zh-CN" sz="2800" kern="100" dirty="0" smtClean="0">
                <a:latin typeface="Times New Roman" panose="02020603050405020304" pitchFamily="18" charset="0"/>
                <a:cs typeface="Times New Roman" panose="02020603050405020304" pitchFamily="18" charset="0"/>
              </a:rPr>
              <a:t>新</a:t>
            </a:r>
            <a:r>
              <a:rPr lang="zh-CN" altLang="zh-CN" sz="2800" kern="100" dirty="0">
                <a:latin typeface="Times New Roman" panose="02020603050405020304" pitchFamily="18" charset="0"/>
                <a:cs typeface="Times New Roman" panose="02020603050405020304" pitchFamily="18" charset="0"/>
              </a:rPr>
              <a:t>《安法》第九十九条新增第四项</a:t>
            </a:r>
            <a:r>
              <a:rPr lang="en-US" altLang="zh-CN" sz="2800" kern="100" dirty="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生产经营单位有下列行为之一的</a:t>
            </a:r>
            <a:r>
              <a:rPr lang="zh-CN" altLang="zh-CN" sz="2800" kern="100" dirty="0" smtClean="0">
                <a:latin typeface="Times New Roman" panose="02020603050405020304" pitchFamily="18" charset="0"/>
                <a:cs typeface="Times New Roman" panose="02020603050405020304" pitchFamily="18" charset="0"/>
              </a:rPr>
              <a:t>，</a:t>
            </a:r>
            <a:r>
              <a:rPr lang="en-US" altLang="zh-CN" sz="2800" kern="100" dirty="0" smtClean="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构成犯罪的，依照刑法有关规定追究刑事责任</a:t>
            </a:r>
            <a:r>
              <a:rPr lang="en-US" altLang="zh-CN" sz="2800" kern="100" dirty="0">
                <a:latin typeface="Times New Roman" panose="02020603050405020304" pitchFamily="18" charset="0"/>
                <a:cs typeface="Times New Roman" panose="02020603050405020304" pitchFamily="18" charset="0"/>
              </a:rPr>
              <a:t>:… </a:t>
            </a:r>
            <a:r>
              <a:rPr lang="en-US" altLang="zh-CN" sz="2800" u="sng" kern="100" dirty="0">
                <a:latin typeface="Times New Roman" panose="02020603050405020304" pitchFamily="18" charset="0"/>
                <a:cs typeface="Times New Roman" panose="02020603050405020304" pitchFamily="18" charset="0"/>
              </a:rPr>
              <a:t>(</a:t>
            </a:r>
            <a:r>
              <a:rPr lang="zh-CN" altLang="zh-CN" sz="2800" u="sng" kern="100" dirty="0">
                <a:latin typeface="Times New Roman" panose="02020603050405020304" pitchFamily="18" charset="0"/>
                <a:cs typeface="Times New Roman" panose="02020603050405020304" pitchFamily="18" charset="0"/>
              </a:rPr>
              <a:t>四</a:t>
            </a:r>
            <a:r>
              <a:rPr lang="en-US" altLang="zh-CN" sz="2800" u="sng" kern="100" dirty="0">
                <a:latin typeface="Times New Roman" panose="02020603050405020304" pitchFamily="18" charset="0"/>
                <a:cs typeface="Times New Roman" panose="02020603050405020304" pitchFamily="18" charset="0"/>
              </a:rPr>
              <a:t>)</a:t>
            </a:r>
            <a:r>
              <a:rPr lang="zh-CN" altLang="zh-CN" sz="2800" u="sng" kern="100" dirty="0">
                <a:latin typeface="Times New Roman" panose="02020603050405020304" pitchFamily="18" charset="0"/>
                <a:cs typeface="Times New Roman" panose="02020603050405020304" pitchFamily="18" charset="0"/>
              </a:rPr>
              <a:t>关闭、破坏直接关系生产安全的监控、报警、防护、救生设备、设施，或者篡改、隐瞒、销毁其相关数据、信息的</a:t>
            </a:r>
            <a:r>
              <a:rPr lang="en-US" altLang="zh-CN" sz="2800" u="sng" kern="100" dirty="0">
                <a:latin typeface="Times New Roman" panose="02020603050405020304" pitchFamily="18" charset="0"/>
                <a:cs typeface="Times New Roman" panose="02020603050405020304" pitchFamily="18" charset="0"/>
              </a:rPr>
              <a:t>;</a:t>
            </a:r>
            <a:r>
              <a:rPr lang="en-US" altLang="zh-CN" sz="2800" kern="100" dirty="0">
                <a:latin typeface="Times New Roman" panose="02020603050405020304" pitchFamily="18" charset="0"/>
                <a:cs typeface="Times New Roman" panose="02020603050405020304" pitchFamily="18" charset="0"/>
              </a:rPr>
              <a:t>…”</a:t>
            </a:r>
            <a:endParaRPr lang="zh-CN" altLang="zh-CN" sz="2800" kern="100" dirty="0">
              <a:latin typeface="Times New Roman" panose="02020603050405020304" pitchFamily="18" charset="0"/>
              <a:cs typeface="Times New Roman" panose="02020603050405020304" pitchFamily="18" charset="0"/>
            </a:endParaRPr>
          </a:p>
          <a:p>
            <a:r>
              <a:rPr lang="en-US"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两个条款的新增内容是将《刑法修正案（十一）》新增加的</a:t>
            </a:r>
            <a:r>
              <a:rPr lang="en-US" altLang="zh-CN" sz="2800" dirty="0">
                <a:latin typeface="方正仿宋_GBK" panose="03000509000000000000" pitchFamily="65" charset="-122"/>
                <a:ea typeface="方正仿宋_GBK" panose="03000509000000000000" pitchFamily="65" charset="-122"/>
              </a:rPr>
              <a:t>“</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危险作业罪</a:t>
            </a:r>
            <a:r>
              <a:rPr lang="en-US" altLang="zh-CN" sz="2800" dirty="0">
                <a:latin typeface="方正仿宋_GBK" panose="03000509000000000000" pitchFamily="65" charset="-122"/>
                <a:ea typeface="方正仿宋_GBK" panose="03000509000000000000" pitchFamily="65" charset="-122"/>
              </a:rPr>
              <a:t>”</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中关于关闭、破坏直接关系</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生产</a:t>
            </a:r>
            <a:r>
              <a:rPr lang="zh-CN" altLang="en-US" sz="2800" dirty="0" smtClean="0">
                <a:latin typeface="方正仿宋_GBK" panose="03000509000000000000" pitchFamily="65" charset="-122"/>
                <a:ea typeface="方正仿宋_GBK" panose="03000509000000000000" pitchFamily="65" charset="-122"/>
                <a:cs typeface="Times New Roman" panose="02020603050405020304" pitchFamily="18" charset="0"/>
              </a:rPr>
              <a:t>安全</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的</a:t>
            </a:r>
            <a:r>
              <a:rPr lang="zh-CN" altLang="zh-CN" sz="2800" dirty="0">
                <a:latin typeface="方正仿宋_GBK" panose="03000509000000000000" pitchFamily="65" charset="-122"/>
                <a:ea typeface="方正仿宋_GBK" panose="03000509000000000000" pitchFamily="65" charset="-122"/>
                <a:cs typeface="Times New Roman" panose="02020603050405020304" pitchFamily="18" charset="0"/>
              </a:rPr>
              <a:t>监控、报警、防护、救生设备、设施，或者篡改、隐瞒、销毁其相关数据、信息的行为进行了有机衔接</a:t>
            </a:r>
            <a:r>
              <a:rPr lang="zh-CN"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a:t>
            </a:r>
            <a:endParaRPr lang="en-US"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endParaRPr>
          </a:p>
          <a:p>
            <a:r>
              <a:rPr lang="en-US" altLang="zh-CN" sz="2800" dirty="0">
                <a:latin typeface="方正仿宋_GBK" panose="03000509000000000000" pitchFamily="65" charset="-122"/>
                <a:ea typeface="方正仿宋_GBK" panose="03000509000000000000" pitchFamily="65" charset="-122"/>
                <a:cs typeface="Times New Roman" panose="02020603050405020304" pitchFamily="18" charset="0"/>
              </a:rPr>
              <a:t> </a:t>
            </a:r>
            <a:r>
              <a:rPr lang="en-US" altLang="zh-CN" sz="28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《刑法修正案（十一）》</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新增加的</a:t>
            </a:r>
            <a:r>
              <a:rPr lang="en-US" altLang="zh-CN" sz="2800" dirty="0">
                <a:latin typeface="Times New Roman" panose="02020603050405020304" pitchFamily="18" charset="0"/>
                <a:ea typeface="方正仿宋_GBK" panose="03000509000000000000" pitchFamily="65" charset="-122"/>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危险作业罪</a:t>
            </a:r>
            <a:r>
              <a:rPr lang="en-US" altLang="zh-CN" sz="2800" dirty="0">
                <a:latin typeface="Times New Roman" panose="02020603050405020304" pitchFamily="18" charset="0"/>
                <a:ea typeface="方正仿宋_GBK" panose="03000509000000000000" pitchFamily="65" charset="-122"/>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中其他两项情形，分别在新《安法》的</a:t>
            </a:r>
            <a:r>
              <a:rPr lang="zh-CN" altLang="zh-CN" sz="2800" b="1" dirty="0">
                <a:latin typeface="Times New Roman" panose="02020603050405020304" pitchFamily="18" charset="0"/>
                <a:ea typeface="方正仿宋_GBK" panose="03000509000000000000" pitchFamily="65" charset="-122"/>
                <a:cs typeface="Times New Roman" panose="02020603050405020304" pitchFamily="18" charset="0"/>
              </a:rPr>
              <a:t>第九十八条</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与</a:t>
            </a:r>
            <a:r>
              <a:rPr lang="zh-CN" altLang="zh-CN" sz="2800" b="1" dirty="0">
                <a:latin typeface="Times New Roman" panose="02020603050405020304" pitchFamily="18" charset="0"/>
                <a:ea typeface="方正仿宋_GBK" panose="03000509000000000000" pitchFamily="65" charset="-122"/>
                <a:cs typeface="Times New Roman" panose="02020603050405020304" pitchFamily="18" charset="0"/>
              </a:rPr>
              <a:t>第一十零二条</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中进行了衔接。</a:t>
            </a:r>
            <a:endParaRPr lang="zh-CN" altLang="en-US" sz="2800" dirty="0">
              <a:latin typeface="方正仿宋_GBK" panose="03000509000000000000" pitchFamily="65" charset="-122"/>
              <a:ea typeface="方正仿宋_GBK" panose="03000509000000000000" pitchFamily="65" charset="-122"/>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3286" y="152399"/>
            <a:ext cx="11854543" cy="4031873"/>
          </a:xfrm>
          <a:prstGeom prst="rect">
            <a:avLst/>
          </a:prstGeom>
        </p:spPr>
        <p:txBody>
          <a:bodyPr wrap="square">
            <a:spAutoFit/>
          </a:bodyPr>
          <a:lstStyle/>
          <a:p>
            <a:r>
              <a:rPr lang="en-US" altLang="zh-CN" sz="3200" b="1" dirty="0" smtClean="0">
                <a:latin typeface="Times New Roman" panose="02020603050405020304" pitchFamily="18" charset="0"/>
                <a:cs typeface="Times New Roman" panose="02020603050405020304" pitchFamily="18" charset="0"/>
              </a:rPr>
              <a:t>      2</a:t>
            </a:r>
            <a:r>
              <a:rPr lang="en-US" altLang="zh-CN" sz="3200" b="1" dirty="0">
                <a:latin typeface="Times New Roman" panose="02020603050405020304" pitchFamily="18" charset="0"/>
                <a:cs typeface="Times New Roman" panose="02020603050405020304" pitchFamily="18" charset="0"/>
              </a:rPr>
              <a:t>.</a:t>
            </a:r>
            <a:r>
              <a:rPr lang="zh-CN" altLang="zh-CN" sz="3200" b="1" dirty="0">
                <a:latin typeface="Times New Roman" panose="02020603050405020304" pitchFamily="18" charset="0"/>
                <a:cs typeface="Times New Roman" panose="02020603050405020304" pitchFamily="18" charset="0"/>
              </a:rPr>
              <a:t>新增建立安全生产领域公益诉讼制度</a:t>
            </a:r>
            <a:r>
              <a:rPr lang="zh-CN" altLang="zh-CN" sz="3200" b="1" dirty="0" smtClean="0">
                <a:latin typeface="Times New Roman" panose="02020603050405020304" pitchFamily="18" charset="0"/>
                <a:cs typeface="Times New Roman" panose="02020603050405020304" pitchFamily="18" charset="0"/>
              </a:rPr>
              <a:t>。</a:t>
            </a:r>
            <a:endParaRPr lang="en-US" altLang="zh-CN" sz="3200" b="1" dirty="0" smtClean="0">
              <a:latin typeface="Times New Roman" panose="02020603050405020304" pitchFamily="18" charset="0"/>
              <a:cs typeface="Times New Roman" panose="02020603050405020304" pitchFamily="18" charset="0"/>
            </a:endParaRPr>
          </a:p>
          <a:p>
            <a:r>
              <a:rPr lang="en-US" altLang="zh-CN" sz="3200" b="1" dirty="0">
                <a:latin typeface="Times New Roman" panose="02020603050405020304" pitchFamily="18" charset="0"/>
                <a:cs typeface="Times New Roman" panose="02020603050405020304" pitchFamily="18" charset="0"/>
              </a:rPr>
              <a:t> </a:t>
            </a:r>
            <a:r>
              <a:rPr lang="en-US" altLang="zh-CN" sz="3200" b="1" dirty="0" smtClean="0">
                <a:latin typeface="Times New Roman" panose="02020603050405020304" pitchFamily="18" charset="0"/>
                <a:cs typeface="Times New Roman" panose="02020603050405020304" pitchFamily="18" charset="0"/>
              </a:rPr>
              <a:t>     </a:t>
            </a:r>
            <a:r>
              <a:rPr lang="zh-CN" altLang="zh-CN" sz="3200" dirty="0" smtClean="0">
                <a:latin typeface="Times New Roman" panose="02020603050405020304" pitchFamily="18" charset="0"/>
                <a:cs typeface="Times New Roman" panose="02020603050405020304" pitchFamily="18" charset="0"/>
              </a:rPr>
              <a:t>新</a:t>
            </a:r>
            <a:r>
              <a:rPr lang="zh-CN" altLang="zh-CN" sz="3200" dirty="0">
                <a:latin typeface="Times New Roman" panose="02020603050405020304" pitchFamily="18" charset="0"/>
                <a:cs typeface="Times New Roman" panose="02020603050405020304" pitchFamily="18" charset="0"/>
              </a:rPr>
              <a:t>《安法》第七十四条新增第二款</a:t>
            </a:r>
            <a:r>
              <a:rPr lang="en-US" altLang="zh-CN" sz="3200" b="1" dirty="0">
                <a:latin typeface="Times New Roman" panose="02020603050405020304" pitchFamily="18" charset="0"/>
                <a:cs typeface="Times New Roman" panose="02020603050405020304" pitchFamily="18" charset="0"/>
              </a:rPr>
              <a:t>“</a:t>
            </a:r>
            <a:r>
              <a:rPr lang="zh-CN" altLang="zh-CN" sz="3200" u="sng" dirty="0" smtClean="0">
                <a:latin typeface="Times New Roman" panose="02020603050405020304" pitchFamily="18" charset="0"/>
                <a:cs typeface="Times New Roman" panose="02020603050405020304" pitchFamily="18" charset="0"/>
              </a:rPr>
              <a:t>因</a:t>
            </a:r>
            <a:r>
              <a:rPr lang="zh-CN" altLang="en-US" sz="3200" u="sng" dirty="0" smtClean="0">
                <a:latin typeface="Times New Roman" panose="02020603050405020304" pitchFamily="18" charset="0"/>
                <a:cs typeface="Times New Roman" panose="02020603050405020304" pitchFamily="18" charset="0"/>
              </a:rPr>
              <a:t>安全</a:t>
            </a:r>
            <a:r>
              <a:rPr lang="zh-CN" altLang="zh-CN" sz="3200" u="sng" dirty="0" smtClean="0">
                <a:latin typeface="Times New Roman" panose="02020603050405020304" pitchFamily="18" charset="0"/>
                <a:cs typeface="Times New Roman" panose="02020603050405020304" pitchFamily="18" charset="0"/>
              </a:rPr>
              <a:t>生产</a:t>
            </a:r>
            <a:r>
              <a:rPr lang="zh-CN" altLang="zh-CN" sz="3200" u="sng" dirty="0">
                <a:latin typeface="Times New Roman" panose="02020603050405020304" pitchFamily="18" charset="0"/>
                <a:cs typeface="Times New Roman" panose="02020603050405020304" pitchFamily="18" charset="0"/>
              </a:rPr>
              <a:t>违法行为造成</a:t>
            </a:r>
            <a:r>
              <a:rPr lang="zh-CN" altLang="zh-CN" sz="3200" u="sng" dirty="0" smtClean="0">
                <a:latin typeface="Times New Roman" panose="02020603050405020304" pitchFamily="18" charset="0"/>
                <a:cs typeface="Times New Roman" panose="02020603050405020304" pitchFamily="18" charset="0"/>
              </a:rPr>
              <a:t>重大</a:t>
            </a:r>
            <a:r>
              <a:rPr lang="zh-CN" altLang="en-US" sz="3200" u="sng" dirty="0" smtClean="0">
                <a:latin typeface="Times New Roman" panose="02020603050405020304" pitchFamily="18" charset="0"/>
                <a:cs typeface="Times New Roman" panose="02020603050405020304" pitchFamily="18" charset="0"/>
              </a:rPr>
              <a:t>事故</a:t>
            </a:r>
            <a:r>
              <a:rPr lang="zh-CN" altLang="zh-CN" sz="3200" u="sng" dirty="0" smtClean="0">
                <a:latin typeface="Times New Roman" panose="02020603050405020304" pitchFamily="18" charset="0"/>
                <a:cs typeface="Times New Roman" panose="02020603050405020304" pitchFamily="18" charset="0"/>
              </a:rPr>
              <a:t>隐患</a:t>
            </a:r>
            <a:r>
              <a:rPr lang="zh-CN" altLang="zh-CN" sz="3200" u="sng" dirty="0">
                <a:latin typeface="Times New Roman" panose="02020603050405020304" pitchFamily="18" charset="0"/>
                <a:cs typeface="Times New Roman" panose="02020603050405020304" pitchFamily="18" charset="0"/>
              </a:rPr>
              <a:t>或者导致</a:t>
            </a:r>
            <a:r>
              <a:rPr lang="zh-CN" altLang="zh-CN" sz="3200" u="sng" dirty="0" smtClean="0">
                <a:latin typeface="Times New Roman" panose="02020603050405020304" pitchFamily="18" charset="0"/>
                <a:cs typeface="Times New Roman" panose="02020603050405020304" pitchFamily="18" charset="0"/>
              </a:rPr>
              <a:t>重大</a:t>
            </a:r>
            <a:r>
              <a:rPr lang="zh-CN" altLang="en-US" sz="3200" u="sng" dirty="0" smtClean="0">
                <a:latin typeface="Times New Roman" panose="02020603050405020304" pitchFamily="18" charset="0"/>
                <a:cs typeface="Times New Roman" panose="02020603050405020304" pitchFamily="18" charset="0"/>
              </a:rPr>
              <a:t>事故</a:t>
            </a:r>
            <a:r>
              <a:rPr lang="zh-CN" altLang="zh-CN" sz="3200" u="sng" dirty="0" smtClean="0">
                <a:latin typeface="Times New Roman" panose="02020603050405020304" pitchFamily="18" charset="0"/>
                <a:cs typeface="Times New Roman" panose="02020603050405020304" pitchFamily="18" charset="0"/>
              </a:rPr>
              <a:t>，</a:t>
            </a:r>
            <a:r>
              <a:rPr lang="zh-CN" altLang="zh-CN" sz="3200" u="sng" dirty="0">
                <a:latin typeface="Times New Roman" panose="02020603050405020304" pitchFamily="18" charset="0"/>
                <a:cs typeface="Times New Roman" panose="02020603050405020304" pitchFamily="18" charset="0"/>
              </a:rPr>
              <a:t>致使国家利益或者社会公共利益受到侵害的，人民检察院可以根据民事诉讼法、行政诉讼法的相关规定提起公益诉讼。</a:t>
            </a:r>
            <a:r>
              <a:rPr lang="en-US" altLang="zh-CN" sz="3200" b="1" dirty="0" smtClean="0">
                <a:latin typeface="Times New Roman" panose="02020603050405020304" pitchFamily="18" charset="0"/>
                <a:cs typeface="Times New Roman" panose="02020603050405020304" pitchFamily="18" charset="0"/>
              </a:rPr>
              <a:t>”</a:t>
            </a:r>
            <a:endParaRPr lang="en-US" altLang="zh-CN" sz="3200" b="1" dirty="0" smtClean="0">
              <a:latin typeface="Times New Roman" panose="02020603050405020304" pitchFamily="18" charset="0"/>
              <a:cs typeface="Times New Roman" panose="02020603050405020304" pitchFamily="18" charset="0"/>
            </a:endParaRPr>
          </a:p>
          <a:p>
            <a:r>
              <a:rPr lang="en-US" altLang="zh-CN" sz="3200" b="1" dirty="0">
                <a:latin typeface="Times New Roman" panose="02020603050405020304" pitchFamily="18" charset="0"/>
                <a:cs typeface="Times New Roman" panose="02020603050405020304" pitchFamily="18" charset="0"/>
              </a:rPr>
              <a:t> </a:t>
            </a:r>
            <a:r>
              <a:rPr lang="en-US" altLang="zh-CN" sz="3200" b="1" dirty="0" smtClean="0">
                <a:latin typeface="Times New Roman" panose="02020603050405020304" pitchFamily="18" charset="0"/>
                <a:cs typeface="Times New Roman" panose="02020603050405020304" pitchFamily="18" charset="0"/>
              </a:rPr>
              <a:t>       </a:t>
            </a:r>
            <a:r>
              <a:rPr lang="zh-CN" altLang="zh-CN" sz="32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dirty="0">
                <a:latin typeface="方正仿宋_GBK" panose="03000509000000000000" pitchFamily="65" charset="-122"/>
                <a:ea typeface="方正仿宋_GBK" panose="03000509000000000000" pitchFamily="65" charset="-122"/>
                <a:cs typeface="Times New Roman" panose="02020603050405020304" pitchFamily="18" charset="0"/>
              </a:rPr>
              <a:t>一款新增内容，是从法律层面规定了人民检察院对安全生产违法行为提出公益诉讼，是安全生产领域首次提出公益诉讼，也是在安全生产领域引入独立的、外部的监督。</a:t>
            </a:r>
            <a:endParaRPr lang="zh-CN" altLang="en-US" sz="32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6829" y="163286"/>
            <a:ext cx="11713028" cy="5570756"/>
          </a:xfrm>
          <a:prstGeom prst="rect">
            <a:avLst/>
          </a:prstGeom>
        </p:spPr>
        <p:txBody>
          <a:bodyPr wrap="square">
            <a:spAutoFit/>
          </a:bodyPr>
          <a:lstStyle/>
          <a:p>
            <a:pPr algn="just">
              <a:spcAft>
                <a:spcPts val="0"/>
              </a:spcAft>
            </a:pPr>
            <a:r>
              <a:rPr lang="zh-CN" altLang="zh-CN" sz="3600" kern="100" dirty="0">
                <a:latin typeface="方正黑体_GBK" panose="03000509000000000000" pitchFamily="65" charset="-122"/>
                <a:ea typeface="方正黑体_GBK" panose="03000509000000000000" pitchFamily="65" charset="-122"/>
                <a:cs typeface="Times New Roman" panose="02020603050405020304" pitchFamily="18" charset="0"/>
              </a:rPr>
              <a:t>补充</a:t>
            </a:r>
            <a:r>
              <a:rPr lang="zh-CN" altLang="zh-CN" sz="3600" kern="100" dirty="0" smtClean="0">
                <a:latin typeface="方正黑体_GBK" panose="03000509000000000000" pitchFamily="65" charset="-122"/>
                <a:ea typeface="方正黑体_GBK" panose="03000509000000000000" pitchFamily="65" charset="-122"/>
                <a:cs typeface="Times New Roman" panose="02020603050405020304" pitchFamily="18" charset="0"/>
              </a:rPr>
              <a:t>说明：</a:t>
            </a:r>
            <a:endParaRPr lang="zh-CN" altLang="zh-CN" sz="3600" kern="100" dirty="0">
              <a:latin typeface="方正黑体_GBK" panose="03000509000000000000" pitchFamily="65" charset="-122"/>
              <a:ea typeface="方正黑体_GBK" panose="03000509000000000000" pitchFamily="65" charset="-122"/>
              <a:cs typeface="Times New Roman" panose="02020603050405020304" pitchFamily="18" charset="0"/>
            </a:endParaRPr>
          </a:p>
          <a:p>
            <a:pPr indent="381000" algn="just">
              <a:spcAft>
                <a:spcPts val="0"/>
              </a:spcAft>
            </a:pPr>
            <a:r>
              <a:rPr lang="en-US" altLang="zh-CN" sz="3200" kern="100" dirty="0" smtClean="0">
                <a:latin typeface="Times New Roman" panose="02020603050405020304" pitchFamily="18" charset="0"/>
                <a:cs typeface="Times New Roman" panose="02020603050405020304" pitchFamily="18" charset="0"/>
              </a:rPr>
              <a:t>    </a:t>
            </a:r>
            <a:r>
              <a:rPr lang="zh-CN" altLang="zh-CN" sz="3200" kern="100" dirty="0" smtClean="0">
                <a:latin typeface="Times New Roman" panose="02020603050405020304" pitchFamily="18" charset="0"/>
                <a:cs typeface="Times New Roman" panose="02020603050405020304" pitchFamily="18" charset="0"/>
              </a:rPr>
              <a:t>新</a:t>
            </a:r>
            <a:r>
              <a:rPr lang="zh-CN" altLang="zh-CN" sz="3200" kern="100" dirty="0">
                <a:latin typeface="Times New Roman" panose="02020603050405020304" pitchFamily="18" charset="0"/>
                <a:cs typeface="Times New Roman" panose="02020603050405020304" pitchFamily="18" charset="0"/>
              </a:rPr>
              <a:t>《安法》的顺利颁布实施，</a:t>
            </a:r>
            <a:r>
              <a:rPr lang="zh-CN" altLang="zh-CN" sz="3200" kern="100" dirty="0" smtClean="0">
                <a:latin typeface="Times New Roman" panose="02020603050405020304" pitchFamily="18" charset="0"/>
                <a:cs typeface="Times New Roman" panose="02020603050405020304" pitchFamily="18" charset="0"/>
              </a:rPr>
              <a:t>江苏</a:t>
            </a:r>
            <a:r>
              <a:rPr lang="zh-CN" altLang="en-US" sz="3200" kern="100" dirty="0" smtClean="0">
                <a:latin typeface="Times New Roman" panose="02020603050405020304" pitchFamily="18" charset="0"/>
                <a:cs typeface="Times New Roman" panose="02020603050405020304" pitchFamily="18" charset="0"/>
              </a:rPr>
              <a:t>、苏州</a:t>
            </a:r>
            <a:r>
              <a:rPr lang="zh-CN" altLang="zh-CN" sz="3200" kern="100" dirty="0" smtClean="0">
                <a:latin typeface="Times New Roman" panose="02020603050405020304" pitchFamily="18" charset="0"/>
                <a:cs typeface="Times New Roman" panose="02020603050405020304" pitchFamily="18" charset="0"/>
              </a:rPr>
              <a:t>也</a:t>
            </a:r>
            <a:r>
              <a:rPr lang="zh-CN" altLang="zh-CN" sz="3200" kern="100" dirty="0">
                <a:latin typeface="Times New Roman" panose="02020603050405020304" pitchFamily="18" charset="0"/>
                <a:cs typeface="Times New Roman" panose="02020603050405020304" pitchFamily="18" charset="0"/>
              </a:rPr>
              <a:t>贡献</a:t>
            </a:r>
            <a:r>
              <a:rPr lang="zh-CN" altLang="zh-CN" sz="3200" kern="100" dirty="0" smtClean="0">
                <a:latin typeface="Times New Roman" panose="02020603050405020304" pitchFamily="18" charset="0"/>
                <a:cs typeface="Times New Roman" panose="02020603050405020304" pitchFamily="18" charset="0"/>
              </a:rPr>
              <a:t>了</a:t>
            </a:r>
            <a:r>
              <a:rPr lang="zh-CN" altLang="en-US" sz="3200" kern="100" dirty="0" smtClean="0">
                <a:latin typeface="Times New Roman" panose="02020603050405020304" pitchFamily="18" charset="0"/>
                <a:cs typeface="Times New Roman" panose="02020603050405020304" pitchFamily="18" charset="0"/>
              </a:rPr>
              <a:t>自身的</a:t>
            </a:r>
            <a:r>
              <a:rPr lang="zh-CN" altLang="zh-CN" sz="3200" kern="100" dirty="0" smtClean="0">
                <a:latin typeface="Times New Roman" panose="02020603050405020304" pitchFamily="18" charset="0"/>
                <a:cs typeface="Times New Roman" panose="02020603050405020304" pitchFamily="18" charset="0"/>
              </a:rPr>
              <a:t>力量</a:t>
            </a:r>
            <a:r>
              <a:rPr lang="zh-CN" altLang="zh-CN" sz="3200" kern="100" dirty="0">
                <a:latin typeface="Times New Roman" panose="02020603050405020304" pitchFamily="18" charset="0"/>
                <a:cs typeface="Times New Roman" panose="02020603050405020304" pitchFamily="18" charset="0"/>
              </a:rPr>
              <a:t>和智慧。体现在两个方面：</a:t>
            </a:r>
            <a:endParaRPr lang="zh-CN" altLang="zh-CN" sz="3200" kern="100" dirty="0">
              <a:latin typeface="Times New Roman" panose="02020603050405020304" pitchFamily="18" charset="0"/>
              <a:cs typeface="Times New Roman" panose="02020603050405020304" pitchFamily="18" charset="0"/>
            </a:endParaRPr>
          </a:p>
          <a:p>
            <a:pPr indent="381000" algn="just">
              <a:spcAft>
                <a:spcPts val="0"/>
              </a:spcAft>
            </a:pPr>
            <a:r>
              <a:rPr lang="en-US" altLang="zh-CN" sz="3200" kern="100" dirty="0" smtClean="0">
                <a:latin typeface="Times New Roman" panose="02020603050405020304" pitchFamily="18" charset="0"/>
                <a:cs typeface="Times New Roman" panose="02020603050405020304" pitchFamily="18" charset="0"/>
              </a:rPr>
              <a:t>    </a:t>
            </a:r>
            <a:r>
              <a:rPr lang="zh-CN" altLang="zh-CN" sz="3200" kern="100" dirty="0" smtClean="0">
                <a:latin typeface="Times New Roman" panose="02020603050405020304" pitchFamily="18" charset="0"/>
                <a:ea typeface="方正黑体_GBK" panose="03000509000000000000" pitchFamily="65" charset="-122"/>
                <a:cs typeface="Times New Roman" panose="02020603050405020304" pitchFamily="18" charset="0"/>
              </a:rPr>
              <a:t>第一</a:t>
            </a:r>
            <a:r>
              <a:rPr lang="zh-CN" altLang="zh-CN" sz="3200" kern="100" dirty="0">
                <a:latin typeface="Times New Roman" panose="02020603050405020304" pitchFamily="18" charset="0"/>
                <a:ea typeface="方正黑体_GBK" panose="03000509000000000000" pitchFamily="65" charset="-122"/>
                <a:cs typeface="Times New Roman" panose="02020603050405020304" pitchFamily="18" charset="0"/>
              </a:rPr>
              <a:t>，在修</a:t>
            </a:r>
            <a:r>
              <a:rPr lang="zh-CN" altLang="zh-CN" sz="3200" kern="100" dirty="0" smtClean="0">
                <a:latin typeface="Times New Roman" panose="02020603050405020304" pitchFamily="18" charset="0"/>
                <a:ea typeface="方正黑体_GBK" panose="03000509000000000000" pitchFamily="65" charset="-122"/>
                <a:cs typeface="Times New Roman" panose="02020603050405020304" pitchFamily="18" charset="0"/>
              </a:rPr>
              <a:t>法过程</a:t>
            </a:r>
            <a:r>
              <a:rPr lang="zh-CN" altLang="zh-CN" sz="3200" kern="100" dirty="0">
                <a:latin typeface="Times New Roman" panose="02020603050405020304" pitchFamily="18" charset="0"/>
                <a:ea typeface="方正黑体_GBK" panose="03000509000000000000" pitchFamily="65" charset="-122"/>
                <a:cs typeface="Times New Roman" panose="02020603050405020304" pitchFamily="18" charset="0"/>
              </a:rPr>
              <a:t>中给予了大力的支持和帮助</a:t>
            </a:r>
            <a:r>
              <a:rPr lang="zh-CN" altLang="zh-CN" sz="3200" kern="100" dirty="0" smtClean="0">
                <a:latin typeface="Times New Roman" panose="02020603050405020304" pitchFamily="18" charset="0"/>
                <a:ea typeface="方正黑体_GBK" panose="03000509000000000000" pitchFamily="65" charset="-122"/>
                <a:cs typeface="Times New Roman" panose="02020603050405020304" pitchFamily="18" charset="0"/>
              </a:rPr>
              <a:t>。</a:t>
            </a:r>
            <a:endParaRPr lang="en-US" altLang="zh-CN" sz="3200" kern="100" dirty="0" smtClean="0">
              <a:latin typeface="Times New Roman" panose="02020603050405020304" pitchFamily="18" charset="0"/>
              <a:ea typeface="方正黑体_GBK" panose="03000509000000000000" pitchFamily="65" charset="-122"/>
              <a:cs typeface="Times New Roman" panose="02020603050405020304" pitchFamily="18" charset="0"/>
            </a:endParaRPr>
          </a:p>
          <a:p>
            <a:pPr indent="381000" algn="just">
              <a:spcAft>
                <a:spcPts val="0"/>
              </a:spcAft>
            </a:pPr>
            <a:r>
              <a:rPr lang="en-US" altLang="zh-CN" sz="3200" kern="100" dirty="0">
                <a:latin typeface="Times New Roman" panose="02020603050405020304" pitchFamily="18" charset="0"/>
                <a:ea typeface="方正黑体_GBK" panose="03000509000000000000" pitchFamily="65" charset="-122"/>
                <a:cs typeface="Times New Roman" panose="02020603050405020304" pitchFamily="18" charset="0"/>
              </a:rPr>
              <a:t> </a:t>
            </a:r>
            <a:r>
              <a:rPr lang="en-US" altLang="zh-CN" sz="3200" kern="100" dirty="0" smtClean="0">
                <a:latin typeface="Times New Roman" panose="02020603050405020304" pitchFamily="18" charset="0"/>
                <a:ea typeface="方正黑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cs typeface="Times New Roman" panose="02020603050405020304" pitchFamily="18" charset="0"/>
              </a:rPr>
              <a:t>除了</a:t>
            </a:r>
            <a:r>
              <a:rPr lang="zh-CN" altLang="zh-CN" sz="3200" kern="100" dirty="0">
                <a:latin typeface="Times New Roman" panose="02020603050405020304" pitchFamily="18" charset="0"/>
                <a:cs typeface="Times New Roman" panose="02020603050405020304" pitchFamily="18" charset="0"/>
              </a:rPr>
              <a:t>多次书面征求意见，我们认真研究提出意见建议外，原国家安监总局、应急管理部、全国人大社会委、全国人大法工委先后来江苏开展修法的实地调研，广泛听取基层的意见建议，为修法提供了支持和帮助</a:t>
            </a:r>
            <a:r>
              <a:rPr lang="zh-CN" altLang="zh-CN" sz="3200" kern="100" dirty="0" smtClean="0">
                <a:latin typeface="Times New Roman" panose="02020603050405020304" pitchFamily="18" charset="0"/>
                <a:cs typeface="Times New Roman" panose="02020603050405020304" pitchFamily="18" charset="0"/>
              </a:rPr>
              <a:t>。</a:t>
            </a:r>
            <a:endParaRPr lang="en-US" altLang="zh-CN" sz="3200" kern="100" dirty="0" smtClean="0">
              <a:latin typeface="Times New Roman" panose="02020603050405020304" pitchFamily="18" charset="0"/>
              <a:cs typeface="Times New Roman" panose="02020603050405020304" pitchFamily="18" charset="0"/>
            </a:endParaRPr>
          </a:p>
          <a:p>
            <a:pPr indent="381000" algn="just">
              <a:spcAft>
                <a:spcPts val="0"/>
              </a:spcAft>
            </a:pPr>
            <a:r>
              <a:rPr lang="zh-CN" altLang="en-US" sz="3200" kern="100" dirty="0" smtClean="0">
                <a:latin typeface="Times New Roman" panose="02020603050405020304" pitchFamily="18" charset="0"/>
                <a:cs typeface="Times New Roman" panose="02020603050405020304" pitchFamily="18" charset="0"/>
              </a:rPr>
              <a:t>   今年</a:t>
            </a:r>
            <a:r>
              <a:rPr lang="en-US" altLang="zh-CN" sz="3200" kern="100" dirty="0" smtClean="0">
                <a:latin typeface="Times New Roman" panose="02020603050405020304" pitchFamily="18" charset="0"/>
                <a:cs typeface="Times New Roman" panose="02020603050405020304" pitchFamily="18" charset="0"/>
              </a:rPr>
              <a:t>4</a:t>
            </a:r>
            <a:r>
              <a:rPr lang="zh-CN" altLang="en-US" sz="3200" kern="100" dirty="0" smtClean="0">
                <a:latin typeface="Times New Roman" panose="02020603050405020304" pitchFamily="18" charset="0"/>
                <a:cs typeface="Times New Roman" panose="02020603050405020304" pitchFamily="18" charset="0"/>
              </a:rPr>
              <a:t>月</a:t>
            </a:r>
            <a:r>
              <a:rPr lang="en-US" altLang="zh-CN" sz="3200" kern="100" dirty="0" smtClean="0">
                <a:latin typeface="Times New Roman" panose="02020603050405020304" pitchFamily="18" charset="0"/>
                <a:cs typeface="Times New Roman" panose="02020603050405020304" pitchFamily="18" charset="0"/>
              </a:rPr>
              <a:t>22</a:t>
            </a:r>
            <a:r>
              <a:rPr lang="zh-CN" altLang="en-US" sz="3200" kern="100" dirty="0" smtClean="0">
                <a:latin typeface="Times New Roman" panose="02020603050405020304" pitchFamily="18" charset="0"/>
                <a:cs typeface="Times New Roman" panose="02020603050405020304" pitchFamily="18" charset="0"/>
              </a:rPr>
              <a:t>至</a:t>
            </a:r>
            <a:r>
              <a:rPr lang="en-US" altLang="zh-CN" sz="3200" kern="100" dirty="0" smtClean="0">
                <a:latin typeface="Times New Roman" panose="02020603050405020304" pitchFamily="18" charset="0"/>
                <a:cs typeface="Times New Roman" panose="02020603050405020304" pitchFamily="18" charset="0"/>
              </a:rPr>
              <a:t>23</a:t>
            </a:r>
            <a:r>
              <a:rPr lang="zh-CN" altLang="en-US" sz="3200" kern="100" dirty="0" smtClean="0">
                <a:latin typeface="Times New Roman" panose="02020603050405020304" pitchFamily="18" charset="0"/>
                <a:cs typeface="Times New Roman" panose="02020603050405020304" pitchFamily="18" charset="0"/>
              </a:rPr>
              <a:t>日，</a:t>
            </a:r>
            <a:r>
              <a:rPr lang="zh-CN" altLang="zh-CN" sz="3200" kern="100" dirty="0" smtClean="0">
                <a:solidFill>
                  <a:prstClr val="black"/>
                </a:solidFill>
                <a:latin typeface="Times New Roman" panose="02020603050405020304" pitchFamily="18" charset="0"/>
                <a:cs typeface="Times New Roman" panose="02020603050405020304" pitchFamily="18" charset="0"/>
              </a:rPr>
              <a:t>全国人大法工委</a:t>
            </a:r>
            <a:r>
              <a:rPr lang="zh-CN" altLang="en-US" sz="3200" kern="100" dirty="0" smtClean="0">
                <a:solidFill>
                  <a:prstClr val="black"/>
                </a:solidFill>
                <a:latin typeface="Times New Roman" panose="02020603050405020304" pitchFamily="18" charset="0"/>
                <a:cs typeface="Times New Roman" panose="02020603050405020304" pitchFamily="18" charset="0"/>
              </a:rPr>
              <a:t>、应急管理部组织的</a:t>
            </a:r>
            <a:r>
              <a:rPr lang="en-US" altLang="zh-CN" sz="3200" kern="100" dirty="0" smtClean="0">
                <a:solidFill>
                  <a:prstClr val="black"/>
                </a:solidFill>
                <a:latin typeface="Times New Roman" panose="02020603050405020304" pitchFamily="18" charset="0"/>
                <a:cs typeface="Times New Roman" panose="02020603050405020304" pitchFamily="18" charset="0"/>
              </a:rPr>
              <a:t>《</a:t>
            </a:r>
            <a:r>
              <a:rPr lang="zh-CN" altLang="en-US" sz="3200" kern="100" dirty="0" smtClean="0">
                <a:solidFill>
                  <a:prstClr val="black"/>
                </a:solidFill>
                <a:latin typeface="Times New Roman" panose="02020603050405020304" pitchFamily="18" charset="0"/>
                <a:cs typeface="Times New Roman" panose="02020603050405020304" pitchFamily="18" charset="0"/>
              </a:rPr>
              <a:t>安法</a:t>
            </a:r>
            <a:r>
              <a:rPr lang="en-US" altLang="zh-CN" sz="3200" kern="100" dirty="0" smtClean="0">
                <a:solidFill>
                  <a:prstClr val="black"/>
                </a:solidFill>
                <a:latin typeface="Times New Roman" panose="02020603050405020304" pitchFamily="18" charset="0"/>
                <a:cs typeface="Times New Roman" panose="02020603050405020304" pitchFamily="18" charset="0"/>
              </a:rPr>
              <a:t>》</a:t>
            </a:r>
            <a:r>
              <a:rPr lang="zh-CN" altLang="en-US" sz="3200" kern="100" dirty="0" smtClean="0">
                <a:solidFill>
                  <a:prstClr val="black"/>
                </a:solidFill>
                <a:latin typeface="Times New Roman" panose="02020603050405020304" pitchFamily="18" charset="0"/>
                <a:cs typeface="Times New Roman" panose="02020603050405020304" pitchFamily="18" charset="0"/>
              </a:rPr>
              <a:t>提请人大常委会二次审议前最后一次的实地调研，就是到了苏州工业园区、昆山市，在两地开展了调研和座谈。</a:t>
            </a:r>
            <a:endParaRPr lang="zh-CN" altLang="zh-CN" sz="3200" kern="1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8857" y="87085"/>
            <a:ext cx="11930743" cy="6217087"/>
          </a:xfrm>
          <a:prstGeom prst="rect">
            <a:avLst/>
          </a:prstGeom>
        </p:spPr>
        <p:txBody>
          <a:bodyPr wrap="square">
            <a:spAutoFit/>
          </a:bodyPr>
          <a:lstStyle/>
          <a:p>
            <a:pPr indent="381000" algn="just">
              <a:spcAft>
                <a:spcPts val="0"/>
              </a:spcAft>
            </a:pPr>
            <a:r>
              <a:rPr lang="en-US" altLang="zh-CN" sz="2800" kern="100" dirty="0" smtClean="0">
                <a:latin typeface="Times New Roman" panose="02020603050405020304" pitchFamily="18" charset="0"/>
                <a:ea typeface="方正黑体_GBK"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黑体_GBK" panose="03000509000000000000" pitchFamily="65" charset="-122"/>
                <a:cs typeface="Times New Roman" panose="02020603050405020304" pitchFamily="18" charset="0"/>
              </a:rPr>
              <a:t>第二，新</a:t>
            </a:r>
            <a:r>
              <a:rPr lang="zh-CN" altLang="zh-CN" sz="2800" kern="100" dirty="0">
                <a:latin typeface="Times New Roman" panose="02020603050405020304" pitchFamily="18" charset="0"/>
                <a:ea typeface="方正黑体_GBK" panose="03000509000000000000" pitchFamily="65" charset="-122"/>
                <a:cs typeface="Times New Roman" panose="02020603050405020304" pitchFamily="18" charset="0"/>
              </a:rPr>
              <a:t>《安法》修改内容</a:t>
            </a:r>
            <a:r>
              <a:rPr lang="zh-CN" altLang="zh-CN" sz="2800" kern="100" dirty="0" smtClean="0">
                <a:latin typeface="Times New Roman" panose="02020603050405020304" pitchFamily="18" charset="0"/>
                <a:ea typeface="方正黑体_GBK" panose="03000509000000000000" pitchFamily="65" charset="-122"/>
                <a:cs typeface="Times New Roman" panose="02020603050405020304" pitchFamily="18" charset="0"/>
              </a:rPr>
              <a:t>中多</a:t>
            </a:r>
            <a:r>
              <a:rPr lang="zh-CN" altLang="en-US" sz="2800" kern="100" dirty="0" smtClean="0">
                <a:latin typeface="Times New Roman" panose="02020603050405020304" pitchFamily="18" charset="0"/>
                <a:ea typeface="方正黑体_GBK" panose="03000509000000000000" pitchFamily="65" charset="-122"/>
                <a:cs typeface="Times New Roman" panose="02020603050405020304" pitchFamily="18" charset="0"/>
              </a:rPr>
              <a:t>处</a:t>
            </a:r>
            <a:r>
              <a:rPr lang="zh-CN" altLang="zh-CN" sz="2800" kern="100" dirty="0" smtClean="0">
                <a:latin typeface="Times New Roman" panose="02020603050405020304" pitchFamily="18" charset="0"/>
                <a:ea typeface="方正黑体_GBK" panose="03000509000000000000" pitchFamily="65" charset="-122"/>
                <a:cs typeface="Times New Roman" panose="02020603050405020304" pitchFamily="18" charset="0"/>
              </a:rPr>
              <a:t>体现江苏</a:t>
            </a:r>
            <a:r>
              <a:rPr lang="zh-CN" altLang="zh-CN" sz="2800" kern="100" dirty="0">
                <a:latin typeface="Times New Roman" panose="02020603050405020304" pitchFamily="18" charset="0"/>
                <a:ea typeface="方正黑体_GBK" panose="03000509000000000000" pitchFamily="65" charset="-122"/>
                <a:cs typeface="Times New Roman" panose="02020603050405020304" pitchFamily="18" charset="0"/>
              </a:rPr>
              <a:t>贡献</a:t>
            </a:r>
            <a:r>
              <a:rPr lang="zh-CN" altLang="zh-CN" sz="2800" kern="100" dirty="0" smtClean="0">
                <a:latin typeface="Times New Roman" panose="02020603050405020304" pitchFamily="18" charset="0"/>
                <a:ea typeface="方正黑体_GBK" panose="03000509000000000000" pitchFamily="65" charset="-122"/>
                <a:cs typeface="Times New Roman" panose="02020603050405020304" pitchFamily="18" charset="0"/>
              </a:rPr>
              <a:t>。</a:t>
            </a:r>
            <a:endParaRPr lang="en-US" altLang="zh-CN" sz="2800" kern="100" dirty="0" smtClean="0">
              <a:latin typeface="Times New Roman" panose="02020603050405020304" pitchFamily="18" charset="0"/>
              <a:ea typeface="方正黑体_GBK" panose="03000509000000000000" pitchFamily="65" charset="-122"/>
              <a:cs typeface="Times New Roman" panose="02020603050405020304" pitchFamily="18" charset="0"/>
            </a:endParaRPr>
          </a:p>
          <a:p>
            <a:pPr indent="381000" algn="just"/>
            <a:r>
              <a:rPr lang="zh-CN" altLang="en-US" sz="2800" kern="100" dirty="0" smtClean="0">
                <a:latin typeface="Times New Roman" panose="02020603050405020304" pitchFamily="18" charset="0"/>
                <a:ea typeface="方正楷体_GBK" panose="03000509000000000000" pitchFamily="65" charset="-122"/>
                <a:cs typeface="Times New Roman" panose="02020603050405020304" pitchFamily="18" charset="0"/>
              </a:rPr>
              <a:t>  （一）江苏地方立法实践的借鉴</a:t>
            </a:r>
            <a:r>
              <a:rPr lang="zh-CN" altLang="en-US" sz="2800" kern="100" dirty="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2600" dirty="0" smtClean="0">
                <a:solidFill>
                  <a:srgbClr val="000000"/>
                </a:solidFill>
                <a:latin typeface="Times New Roman" panose="02020603050405020304" pitchFamily="18" charset="0"/>
                <a:ea typeface="方正黑体_GBK" panose="03000509000000000000" pitchFamily="65" charset="-122"/>
                <a:cs typeface="Times New Roman" panose="02020603050405020304" pitchFamily="18" charset="0"/>
              </a:rPr>
              <a:t>如</a:t>
            </a:r>
            <a:r>
              <a:rPr lang="zh-CN" altLang="zh-CN" sz="2600" dirty="0">
                <a:solidFill>
                  <a:srgbClr val="000000"/>
                </a:solidFill>
                <a:latin typeface="Times New Roman" panose="02020603050405020304" pitchFamily="18" charset="0"/>
                <a:ea typeface="方正黑体_GBK" panose="03000509000000000000" pitchFamily="65" charset="-122"/>
                <a:cs typeface="Times New Roman" panose="02020603050405020304" pitchFamily="18" charset="0"/>
              </a:rPr>
              <a:t>：</a:t>
            </a:r>
            <a:r>
              <a:rPr lang="zh-CN" altLang="zh-CN" sz="2600" kern="100" dirty="0">
                <a:latin typeface="Times New Roman" panose="02020603050405020304" pitchFamily="18" charset="0"/>
                <a:cs typeface="Times New Roman" panose="02020603050405020304" pitchFamily="18" charset="0"/>
              </a:rPr>
              <a:t>“三管三必须”的入法、“安责险”的强制、企业配备安全总监（新法中称“专职安全生产分管负责人”）等方面，就借鉴了江苏的立法实践。</a:t>
            </a:r>
            <a:r>
              <a:rPr lang="en-US" altLang="zh-CN" sz="2600" kern="100" dirty="0">
                <a:latin typeface="Times New Roman" panose="02020603050405020304" pitchFamily="18" charset="0"/>
                <a:cs typeface="Times New Roman" panose="02020603050405020304" pitchFamily="18" charset="0"/>
              </a:rPr>
              <a:t>2016</a:t>
            </a:r>
            <a:r>
              <a:rPr lang="zh-CN" altLang="zh-CN" sz="2600" kern="100" dirty="0">
                <a:latin typeface="Times New Roman" panose="02020603050405020304" pitchFamily="18" charset="0"/>
                <a:cs typeface="Times New Roman" panose="02020603050405020304" pitchFamily="18" charset="0"/>
              </a:rPr>
              <a:t>年颁布实施的《江苏省安全生产条例》中，这</a:t>
            </a:r>
            <a:r>
              <a:rPr lang="zh-CN" altLang="en-US" sz="2600" kern="100" dirty="0">
                <a:latin typeface="Times New Roman" panose="02020603050405020304" pitchFamily="18" charset="0"/>
                <a:cs typeface="Times New Roman" panose="02020603050405020304" pitchFamily="18" charset="0"/>
              </a:rPr>
              <a:t>几</a:t>
            </a:r>
            <a:r>
              <a:rPr lang="zh-CN" altLang="zh-CN" sz="2600" kern="100" dirty="0">
                <a:latin typeface="Times New Roman" panose="02020603050405020304" pitchFamily="18" charset="0"/>
                <a:cs typeface="Times New Roman" panose="02020603050405020304" pitchFamily="18" charset="0"/>
              </a:rPr>
              <a:t>个方面就已经写入了地方法规</a:t>
            </a:r>
            <a:r>
              <a:rPr lang="zh-CN" altLang="en-US" sz="2600" kern="100" dirty="0">
                <a:latin typeface="Times New Roman" panose="02020603050405020304" pitchFamily="18" charset="0"/>
                <a:cs typeface="Times New Roman" panose="02020603050405020304" pitchFamily="18" charset="0"/>
              </a:rPr>
              <a:t>，并经过了近</a:t>
            </a:r>
            <a:r>
              <a:rPr lang="en-US" altLang="zh-CN" sz="2600" kern="100" dirty="0">
                <a:latin typeface="Times New Roman" panose="02020603050405020304" pitchFamily="18" charset="0"/>
                <a:cs typeface="Times New Roman" panose="02020603050405020304" pitchFamily="18" charset="0"/>
              </a:rPr>
              <a:t>5</a:t>
            </a:r>
            <a:r>
              <a:rPr lang="zh-CN" altLang="en-US" sz="2600" kern="100" dirty="0">
                <a:latin typeface="Times New Roman" panose="02020603050405020304" pitchFamily="18" charset="0"/>
                <a:cs typeface="Times New Roman" panose="02020603050405020304" pitchFamily="18" charset="0"/>
              </a:rPr>
              <a:t>年的实践</a:t>
            </a:r>
            <a:r>
              <a:rPr lang="zh-CN" altLang="zh-CN" sz="2600" kern="100" dirty="0">
                <a:latin typeface="Times New Roman" panose="02020603050405020304" pitchFamily="18" charset="0"/>
                <a:cs typeface="Times New Roman" panose="02020603050405020304" pitchFamily="18" charset="0"/>
              </a:rPr>
              <a:t>。</a:t>
            </a:r>
            <a:endParaRPr lang="en-US" altLang="zh-CN" sz="2600" kern="100" dirty="0">
              <a:latin typeface="Times New Roman" panose="02020603050405020304" pitchFamily="18" charset="0"/>
              <a:cs typeface="Times New Roman" panose="02020603050405020304" pitchFamily="18" charset="0"/>
            </a:endParaRPr>
          </a:p>
          <a:p>
            <a:pPr indent="381000" algn="just">
              <a:spcAft>
                <a:spcPts val="0"/>
              </a:spcAft>
            </a:pPr>
            <a:r>
              <a:rPr lang="zh-CN" altLang="en-US" sz="2800" kern="100" dirty="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en-US" sz="2800" kern="100" dirty="0" smtClean="0">
                <a:latin typeface="Times New Roman" panose="02020603050405020304" pitchFamily="18" charset="0"/>
                <a:ea typeface="方正楷体_GBK" panose="03000509000000000000" pitchFamily="65" charset="-122"/>
                <a:cs typeface="Times New Roman" panose="02020603050405020304" pitchFamily="18" charset="0"/>
              </a:rPr>
              <a:t> （二）地方行之有效措施</a:t>
            </a:r>
            <a:r>
              <a:rPr lang="zh-CN" altLang="en-US" sz="2800" kern="100" dirty="0">
                <a:latin typeface="Times New Roman" panose="02020603050405020304" pitchFamily="18" charset="0"/>
                <a:ea typeface="方正楷体_GBK" panose="03000509000000000000" pitchFamily="65" charset="-122"/>
                <a:cs typeface="Times New Roman" panose="02020603050405020304" pitchFamily="18" charset="0"/>
              </a:rPr>
              <a:t>的固化</a:t>
            </a:r>
            <a:r>
              <a:rPr lang="zh-CN" altLang="en-US" sz="28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2600" dirty="0">
                <a:solidFill>
                  <a:srgbClr val="000000"/>
                </a:solidFill>
                <a:latin typeface="Times New Roman" panose="02020603050405020304" pitchFamily="18" charset="0"/>
                <a:ea typeface="方正黑体_GBK" panose="03000509000000000000" pitchFamily="65" charset="-122"/>
                <a:cs typeface="Times New Roman" panose="02020603050405020304" pitchFamily="18" charset="0"/>
              </a:rPr>
              <a:t>如：</a:t>
            </a:r>
            <a:r>
              <a:rPr lang="zh-CN" altLang="zh-CN" sz="2600" kern="100" dirty="0">
                <a:latin typeface="Times New Roman" panose="02020603050405020304" pitchFamily="18" charset="0"/>
                <a:cs typeface="Times New Roman" panose="02020603050405020304" pitchFamily="18" charset="0"/>
              </a:rPr>
              <a:t>新</a:t>
            </a:r>
            <a:r>
              <a:rPr lang="zh-CN" altLang="zh-CN" sz="2600" kern="100" dirty="0" smtClean="0">
                <a:latin typeface="Times New Roman" panose="02020603050405020304" pitchFamily="18" charset="0"/>
                <a:cs typeface="Times New Roman" panose="02020603050405020304" pitchFamily="18" charset="0"/>
              </a:rPr>
              <a:t>《安法》</a:t>
            </a:r>
            <a:r>
              <a:rPr lang="zh-CN" altLang="en-US" sz="2600" kern="100" dirty="0" smtClean="0">
                <a:latin typeface="Times New Roman" panose="02020603050405020304" pitchFamily="18" charset="0"/>
                <a:cs typeface="Times New Roman" panose="02020603050405020304" pitchFamily="18" charset="0"/>
              </a:rPr>
              <a:t>第三十六条</a:t>
            </a:r>
            <a:r>
              <a:rPr lang="zh-CN" altLang="zh-CN" sz="2600" kern="100" dirty="0" smtClean="0">
                <a:latin typeface="Times New Roman" panose="02020603050405020304" pitchFamily="18" charset="0"/>
                <a:cs typeface="Times New Roman" panose="02020603050405020304" pitchFamily="18" charset="0"/>
              </a:rPr>
              <a:t>中</a:t>
            </a:r>
            <a:r>
              <a:rPr lang="zh-CN" altLang="zh-CN" sz="2600" b="1" u="sng" kern="100" dirty="0">
                <a:latin typeface="Times New Roman" panose="02020603050405020304" pitchFamily="18" charset="0"/>
                <a:cs typeface="Times New Roman" panose="02020603050405020304" pitchFamily="18" charset="0"/>
              </a:rPr>
              <a:t>使用燃气的，应当安装可燃气体报警</a:t>
            </a:r>
            <a:r>
              <a:rPr lang="zh-CN" altLang="zh-CN" sz="2600" b="1" u="sng" kern="100" dirty="0" smtClean="0">
                <a:latin typeface="Times New Roman" panose="02020603050405020304" pitchFamily="18" charset="0"/>
                <a:cs typeface="Times New Roman" panose="02020603050405020304" pitchFamily="18" charset="0"/>
              </a:rPr>
              <a:t>装置</a:t>
            </a:r>
            <a:r>
              <a:rPr lang="zh-CN" altLang="en-US" sz="2600" b="1" u="sng" kern="100" dirty="0" smtClean="0">
                <a:latin typeface="Times New Roman" panose="02020603050405020304" pitchFamily="18" charset="0"/>
                <a:cs typeface="Times New Roman" panose="02020603050405020304" pitchFamily="18" charset="0"/>
              </a:rPr>
              <a:t>的规定</a:t>
            </a:r>
            <a:r>
              <a:rPr lang="zh-CN" altLang="zh-CN" sz="2600" b="1" u="sng" kern="100" dirty="0" smtClean="0">
                <a:latin typeface="Times New Roman" panose="02020603050405020304" pitchFamily="18" charset="0"/>
                <a:cs typeface="Times New Roman" panose="02020603050405020304" pitchFamily="18" charset="0"/>
              </a:rPr>
              <a:t>；</a:t>
            </a:r>
            <a:r>
              <a:rPr lang="zh-CN" altLang="en-US" sz="2600" kern="100" dirty="0" smtClean="0">
                <a:latin typeface="Times New Roman" panose="02020603050405020304" pitchFamily="18" charset="0"/>
                <a:cs typeface="Times New Roman" panose="02020603050405020304" pitchFamily="18" charset="0"/>
              </a:rPr>
              <a:t>江苏</a:t>
            </a:r>
            <a:r>
              <a:rPr lang="en-US" altLang="zh-CN" sz="2600" dirty="0" smtClean="0">
                <a:solidFill>
                  <a:srgbClr val="000000"/>
                </a:solidFill>
                <a:latin typeface="Times New Roman" panose="02020603050405020304" pitchFamily="18" charset="0"/>
                <a:cs typeface="Times New Roman" panose="02020603050405020304" pitchFamily="18" charset="0"/>
              </a:rPr>
              <a:t>2020</a:t>
            </a:r>
            <a:r>
              <a:rPr lang="zh-CN" altLang="en-US" sz="2600" dirty="0" smtClean="0">
                <a:solidFill>
                  <a:srgbClr val="000000"/>
                </a:solidFill>
                <a:latin typeface="Times New Roman" panose="02020603050405020304" pitchFamily="18" charset="0"/>
                <a:cs typeface="Times New Roman" panose="02020603050405020304" pitchFamily="18" charset="0"/>
              </a:rPr>
              <a:t>年</a:t>
            </a:r>
            <a:r>
              <a:rPr lang="en-US" altLang="zh-CN" sz="2600" dirty="0" smtClean="0">
                <a:solidFill>
                  <a:srgbClr val="000000"/>
                </a:solidFill>
                <a:latin typeface="Times New Roman" panose="02020603050405020304" pitchFamily="18" charset="0"/>
                <a:cs typeface="Times New Roman" panose="02020603050405020304" pitchFamily="18" charset="0"/>
              </a:rPr>
              <a:t>5</a:t>
            </a:r>
            <a:r>
              <a:rPr lang="zh-CN" altLang="en-US" sz="2600" dirty="0" smtClean="0">
                <a:solidFill>
                  <a:srgbClr val="000000"/>
                </a:solidFill>
                <a:latin typeface="Times New Roman" panose="02020603050405020304" pitchFamily="18" charset="0"/>
                <a:cs typeface="Times New Roman" panose="02020603050405020304" pitchFamily="18" charset="0"/>
              </a:rPr>
              <a:t>月</a:t>
            </a:r>
            <a:r>
              <a:rPr lang="en-US" altLang="zh-CN" sz="2600" dirty="0" smtClean="0">
                <a:solidFill>
                  <a:srgbClr val="000000"/>
                </a:solidFill>
                <a:latin typeface="Times New Roman" panose="02020603050405020304" pitchFamily="18" charset="0"/>
                <a:cs typeface="Times New Roman" panose="02020603050405020304" pitchFamily="18" charset="0"/>
              </a:rPr>
              <a:t>1</a:t>
            </a:r>
            <a:r>
              <a:rPr lang="zh-CN" altLang="en-US" sz="2600" dirty="0" smtClean="0">
                <a:solidFill>
                  <a:srgbClr val="000000"/>
                </a:solidFill>
                <a:latin typeface="Times New Roman" panose="02020603050405020304" pitchFamily="18" charset="0"/>
                <a:cs typeface="Times New Roman" panose="02020603050405020304" pitchFamily="18" charset="0"/>
              </a:rPr>
              <a:t>日实施</a:t>
            </a:r>
            <a:r>
              <a:rPr lang="en-US" altLang="zh-CN" sz="2600" kern="100" dirty="0" smtClean="0">
                <a:latin typeface="Times New Roman" panose="02020603050405020304" pitchFamily="18" charset="0"/>
                <a:cs typeface="Times New Roman" panose="02020603050405020304" pitchFamily="18" charset="0"/>
              </a:rPr>
              <a:t>《</a:t>
            </a:r>
            <a:r>
              <a:rPr lang="zh-CN" altLang="en-US" sz="2600" dirty="0">
                <a:solidFill>
                  <a:srgbClr val="000000"/>
                </a:solidFill>
                <a:latin typeface="Times New Roman" panose="02020603050405020304" pitchFamily="18" charset="0"/>
                <a:cs typeface="Times New Roman" panose="02020603050405020304" pitchFamily="18" charset="0"/>
              </a:rPr>
              <a:t>江苏省燃气管理条例</a:t>
            </a:r>
            <a:r>
              <a:rPr lang="en-US" altLang="zh-CN" sz="2600" kern="100" dirty="0" smtClean="0">
                <a:latin typeface="Times New Roman" panose="02020603050405020304" pitchFamily="18" charset="0"/>
                <a:cs typeface="Times New Roman" panose="02020603050405020304" pitchFamily="18" charset="0"/>
              </a:rPr>
              <a:t>》</a:t>
            </a:r>
            <a:r>
              <a:rPr lang="zh-CN" altLang="en-US" sz="2600" kern="100" dirty="0" smtClean="0">
                <a:latin typeface="Times New Roman" panose="02020603050405020304" pitchFamily="18" charset="0"/>
                <a:cs typeface="Times New Roman" panose="02020603050405020304" pitchFamily="18" charset="0"/>
              </a:rPr>
              <a:t>中就对</a:t>
            </a:r>
            <a:r>
              <a:rPr lang="zh-CN" altLang="zh-CN" sz="2600" kern="100" dirty="0">
                <a:solidFill>
                  <a:prstClr val="black"/>
                </a:solidFill>
                <a:latin typeface="Times New Roman" panose="02020603050405020304" pitchFamily="18" charset="0"/>
                <a:cs typeface="Times New Roman" panose="02020603050405020304" pitchFamily="18" charset="0"/>
              </a:rPr>
              <a:t>使用</a:t>
            </a:r>
            <a:r>
              <a:rPr lang="zh-CN" altLang="zh-CN" sz="2600" kern="100" dirty="0" smtClean="0">
                <a:solidFill>
                  <a:prstClr val="black"/>
                </a:solidFill>
                <a:latin typeface="Times New Roman" panose="02020603050405020304" pitchFamily="18" charset="0"/>
                <a:cs typeface="Times New Roman" panose="02020603050405020304" pitchFamily="18" charset="0"/>
              </a:rPr>
              <a:t>燃气应当</a:t>
            </a:r>
            <a:r>
              <a:rPr lang="zh-CN" altLang="zh-CN" sz="2600" kern="100" dirty="0">
                <a:solidFill>
                  <a:prstClr val="black"/>
                </a:solidFill>
                <a:latin typeface="Times New Roman" panose="02020603050405020304" pitchFamily="18" charset="0"/>
                <a:cs typeface="Times New Roman" panose="02020603050405020304" pitchFamily="18" charset="0"/>
              </a:rPr>
              <a:t>安装可燃气体报警</a:t>
            </a:r>
            <a:r>
              <a:rPr lang="zh-CN" altLang="zh-CN" sz="2600" kern="100" dirty="0" smtClean="0">
                <a:solidFill>
                  <a:prstClr val="black"/>
                </a:solidFill>
                <a:latin typeface="Times New Roman" panose="02020603050405020304" pitchFamily="18" charset="0"/>
                <a:cs typeface="Times New Roman" panose="02020603050405020304" pitchFamily="18" charset="0"/>
              </a:rPr>
              <a:t>装置</a:t>
            </a:r>
            <a:r>
              <a:rPr lang="zh-CN" altLang="en-US" sz="2600" kern="100" dirty="0" smtClean="0">
                <a:solidFill>
                  <a:prstClr val="black"/>
                </a:solidFill>
                <a:latin typeface="Times New Roman" panose="02020603050405020304" pitchFamily="18" charset="0"/>
                <a:cs typeface="Times New Roman" panose="02020603050405020304" pitchFamily="18" charset="0"/>
              </a:rPr>
              <a:t>作出明确规定。</a:t>
            </a:r>
            <a:r>
              <a:rPr lang="zh-CN" altLang="zh-CN" sz="2600" kern="100" dirty="0">
                <a:solidFill>
                  <a:prstClr val="black"/>
                </a:solidFill>
                <a:latin typeface="Times New Roman" panose="02020603050405020304" pitchFamily="18" charset="0"/>
                <a:cs typeface="Times New Roman" panose="02020603050405020304" pitchFamily="18" charset="0"/>
              </a:rPr>
              <a:t>新</a:t>
            </a:r>
            <a:r>
              <a:rPr lang="zh-CN" altLang="zh-CN" sz="2600" kern="100" dirty="0" smtClean="0">
                <a:solidFill>
                  <a:prstClr val="black"/>
                </a:solidFill>
                <a:latin typeface="Times New Roman" panose="02020603050405020304" pitchFamily="18" charset="0"/>
                <a:cs typeface="Times New Roman" panose="02020603050405020304" pitchFamily="18" charset="0"/>
              </a:rPr>
              <a:t>《安法》</a:t>
            </a:r>
            <a:r>
              <a:rPr lang="zh-CN" altLang="en-US" sz="2600" kern="100" dirty="0" smtClean="0">
                <a:solidFill>
                  <a:prstClr val="black"/>
                </a:solidFill>
                <a:latin typeface="Times New Roman" panose="02020603050405020304" pitchFamily="18" charset="0"/>
                <a:cs typeface="Times New Roman" panose="02020603050405020304" pitchFamily="18" charset="0"/>
              </a:rPr>
              <a:t>关于</a:t>
            </a:r>
            <a:r>
              <a:rPr lang="en-US" altLang="zh-CN" sz="2600" b="1" kern="100" dirty="0" smtClean="0">
                <a:latin typeface="Times New Roman" panose="02020603050405020304" pitchFamily="18" charset="0"/>
                <a:cs typeface="Times New Roman" panose="02020603050405020304" pitchFamily="18" charset="0"/>
              </a:rPr>
              <a:t>“</a:t>
            </a:r>
            <a:r>
              <a:rPr lang="zh-CN" altLang="zh-CN" sz="2600" b="1" u="sng" kern="100" dirty="0" smtClean="0">
                <a:latin typeface="Times New Roman" panose="02020603050405020304" pitchFamily="18" charset="0"/>
                <a:cs typeface="Times New Roman" panose="02020603050405020304" pitchFamily="18" charset="0"/>
              </a:rPr>
              <a:t>生产经营单位应当建立</a:t>
            </a:r>
            <a:r>
              <a:rPr lang="zh-CN" altLang="en-US" sz="2600" b="1" u="sng" kern="100" dirty="0" smtClean="0">
                <a:latin typeface="Times New Roman" panose="02020603050405020304" pitchFamily="18" charset="0"/>
                <a:cs typeface="Times New Roman" panose="02020603050405020304" pitchFamily="18" charset="0"/>
              </a:rPr>
              <a:t>安全</a:t>
            </a:r>
            <a:r>
              <a:rPr lang="zh-CN" altLang="zh-CN" sz="2600" b="1" u="sng" kern="100" dirty="0" smtClean="0">
                <a:latin typeface="Times New Roman" panose="02020603050405020304" pitchFamily="18" charset="0"/>
                <a:cs typeface="Times New Roman" panose="02020603050405020304" pitchFamily="18" charset="0"/>
              </a:rPr>
              <a:t>风险分级管控</a:t>
            </a:r>
            <a:r>
              <a:rPr lang="zh-CN" altLang="en-US" sz="2600" b="1" u="sng" kern="100" dirty="0" smtClean="0">
                <a:latin typeface="Times New Roman" panose="02020603050405020304" pitchFamily="18" charset="0"/>
                <a:cs typeface="Times New Roman" panose="02020603050405020304" pitchFamily="18" charset="0"/>
              </a:rPr>
              <a:t>制度</a:t>
            </a:r>
            <a:r>
              <a:rPr lang="zh-CN" altLang="zh-CN" sz="2600" b="1" u="sng" kern="100" dirty="0" smtClean="0">
                <a:latin typeface="Times New Roman" panose="02020603050405020304" pitchFamily="18" charset="0"/>
                <a:cs typeface="Times New Roman" panose="02020603050405020304" pitchFamily="18" charset="0"/>
              </a:rPr>
              <a:t>，按照</a:t>
            </a:r>
            <a:r>
              <a:rPr lang="zh-CN" altLang="en-US" sz="2600" b="1" u="sng" kern="100" dirty="0" smtClean="0">
                <a:latin typeface="Times New Roman" panose="02020603050405020304" pitchFamily="18" charset="0"/>
                <a:cs typeface="Times New Roman" panose="02020603050405020304" pitchFamily="18" charset="0"/>
              </a:rPr>
              <a:t>安全</a:t>
            </a:r>
            <a:r>
              <a:rPr lang="zh-CN" altLang="zh-CN" sz="2600" b="1" u="sng" kern="100" dirty="0" smtClean="0">
                <a:latin typeface="Times New Roman" panose="02020603050405020304" pitchFamily="18" charset="0"/>
                <a:cs typeface="Times New Roman" panose="02020603050405020304" pitchFamily="18" charset="0"/>
              </a:rPr>
              <a:t>风险分级采取相应的管控</a:t>
            </a:r>
            <a:r>
              <a:rPr lang="zh-CN" altLang="en-US" sz="2600" b="1" u="sng" kern="100" dirty="0" smtClean="0">
                <a:latin typeface="Times New Roman" panose="02020603050405020304" pitchFamily="18" charset="0"/>
                <a:cs typeface="Times New Roman" panose="02020603050405020304" pitchFamily="18" charset="0"/>
              </a:rPr>
              <a:t>措施</a:t>
            </a:r>
            <a:r>
              <a:rPr lang="zh-CN" altLang="zh-CN" sz="2600" kern="100" dirty="0" smtClean="0">
                <a:latin typeface="Times New Roman" panose="02020603050405020304" pitchFamily="18" charset="0"/>
                <a:cs typeface="Times New Roman" panose="02020603050405020304" pitchFamily="18" charset="0"/>
              </a:rPr>
              <a:t>。</a:t>
            </a:r>
            <a:r>
              <a:rPr lang="en-US" altLang="zh-CN" sz="2600" kern="100" dirty="0" smtClean="0">
                <a:latin typeface="Times New Roman" panose="02020603050405020304" pitchFamily="18" charset="0"/>
                <a:cs typeface="Times New Roman" panose="02020603050405020304" pitchFamily="18" charset="0"/>
              </a:rPr>
              <a:t>”</a:t>
            </a:r>
            <a:r>
              <a:rPr lang="zh-CN" altLang="en-US" sz="2600" kern="100" dirty="0" smtClean="0">
                <a:solidFill>
                  <a:prstClr val="black"/>
                </a:solidFill>
                <a:latin typeface="Times New Roman" panose="02020603050405020304" pitchFamily="18" charset="0"/>
                <a:cs typeface="Times New Roman" panose="02020603050405020304" pitchFamily="18" charset="0"/>
              </a:rPr>
              <a:t>江苏</a:t>
            </a:r>
            <a:r>
              <a:rPr lang="en-US" altLang="zh-CN" sz="2600" dirty="0">
                <a:solidFill>
                  <a:srgbClr val="000000"/>
                </a:solidFill>
                <a:latin typeface="Times New Roman" panose="02020603050405020304" pitchFamily="18" charset="0"/>
                <a:cs typeface="Times New Roman" panose="02020603050405020304" pitchFamily="18" charset="0"/>
              </a:rPr>
              <a:t>2021</a:t>
            </a:r>
            <a:r>
              <a:rPr lang="zh-CN" altLang="en-US" sz="2600" dirty="0">
                <a:solidFill>
                  <a:srgbClr val="000000"/>
                </a:solidFill>
                <a:latin typeface="Times New Roman" panose="02020603050405020304" pitchFamily="18" charset="0"/>
                <a:cs typeface="Times New Roman" panose="02020603050405020304" pitchFamily="18" charset="0"/>
              </a:rPr>
              <a:t>年</a:t>
            </a:r>
            <a:r>
              <a:rPr lang="en-US" altLang="zh-CN" sz="2600" dirty="0">
                <a:solidFill>
                  <a:srgbClr val="000000"/>
                </a:solidFill>
                <a:latin typeface="Times New Roman" panose="02020603050405020304" pitchFamily="18" charset="0"/>
                <a:cs typeface="Times New Roman" panose="02020603050405020304" pitchFamily="18" charset="0"/>
              </a:rPr>
              <a:t>2</a:t>
            </a:r>
            <a:r>
              <a:rPr lang="zh-CN" altLang="en-US" sz="2600" dirty="0">
                <a:solidFill>
                  <a:srgbClr val="000000"/>
                </a:solidFill>
                <a:latin typeface="Times New Roman" panose="02020603050405020304" pitchFamily="18" charset="0"/>
                <a:cs typeface="Times New Roman" panose="02020603050405020304" pitchFamily="18" charset="0"/>
              </a:rPr>
              <a:t>月</a:t>
            </a:r>
            <a:r>
              <a:rPr lang="en-US" altLang="zh-CN" sz="2600" dirty="0">
                <a:solidFill>
                  <a:srgbClr val="000000"/>
                </a:solidFill>
                <a:latin typeface="Times New Roman" panose="02020603050405020304" pitchFamily="18" charset="0"/>
                <a:cs typeface="Times New Roman" panose="02020603050405020304" pitchFamily="18" charset="0"/>
              </a:rPr>
              <a:t>1</a:t>
            </a:r>
            <a:r>
              <a:rPr lang="zh-CN" altLang="en-US" sz="2600" dirty="0" smtClean="0">
                <a:solidFill>
                  <a:srgbClr val="000000"/>
                </a:solidFill>
                <a:latin typeface="Times New Roman" panose="02020603050405020304" pitchFamily="18" charset="0"/>
                <a:cs typeface="Times New Roman" panose="02020603050405020304" pitchFamily="18" charset="0"/>
              </a:rPr>
              <a:t>日实施</a:t>
            </a:r>
            <a:r>
              <a:rPr lang="en-US" altLang="zh-CN" sz="2600" dirty="0" smtClean="0">
                <a:solidFill>
                  <a:srgbClr val="000000"/>
                </a:solidFill>
                <a:latin typeface="Times New Roman" panose="02020603050405020304" pitchFamily="18" charset="0"/>
                <a:cs typeface="Times New Roman" panose="02020603050405020304" pitchFamily="18" charset="0"/>
              </a:rPr>
              <a:t>《</a:t>
            </a:r>
            <a:r>
              <a:rPr lang="zh-CN" altLang="en-US" sz="2600" dirty="0">
                <a:solidFill>
                  <a:srgbClr val="000000"/>
                </a:solidFill>
                <a:latin typeface="Times New Roman" panose="02020603050405020304" pitchFamily="18" charset="0"/>
                <a:cs typeface="Times New Roman" panose="02020603050405020304" pitchFamily="18" charset="0"/>
              </a:rPr>
              <a:t>江苏省工业企业安全生产风险报告规定</a:t>
            </a:r>
            <a:r>
              <a:rPr lang="en-US" altLang="zh-CN" sz="2600" dirty="0" smtClean="0">
                <a:solidFill>
                  <a:srgbClr val="000000"/>
                </a:solidFill>
                <a:latin typeface="Times New Roman" panose="02020603050405020304" pitchFamily="18" charset="0"/>
                <a:cs typeface="Times New Roman" panose="02020603050405020304" pitchFamily="18" charset="0"/>
              </a:rPr>
              <a:t>》</a:t>
            </a:r>
            <a:r>
              <a:rPr lang="zh-CN" altLang="en-US" sz="2600" dirty="0" smtClean="0">
                <a:solidFill>
                  <a:srgbClr val="000000"/>
                </a:solidFill>
                <a:latin typeface="Times New Roman" panose="02020603050405020304" pitchFamily="18" charset="0"/>
                <a:cs typeface="Times New Roman" panose="02020603050405020304" pitchFamily="18" charset="0"/>
              </a:rPr>
              <a:t>（省政府</a:t>
            </a:r>
            <a:r>
              <a:rPr lang="en-US" altLang="zh-CN" sz="2600" dirty="0">
                <a:solidFill>
                  <a:srgbClr val="000000"/>
                </a:solidFill>
                <a:latin typeface="Times New Roman" panose="02020603050405020304" pitchFamily="18" charset="0"/>
                <a:cs typeface="Times New Roman" panose="02020603050405020304" pitchFamily="18" charset="0"/>
              </a:rPr>
              <a:t>140</a:t>
            </a:r>
            <a:r>
              <a:rPr lang="zh-CN" altLang="en-US" sz="2600" dirty="0" smtClean="0">
                <a:solidFill>
                  <a:srgbClr val="000000"/>
                </a:solidFill>
                <a:latin typeface="Times New Roman" panose="02020603050405020304" pitchFamily="18" charset="0"/>
                <a:cs typeface="Times New Roman" panose="02020603050405020304" pitchFamily="18" charset="0"/>
              </a:rPr>
              <a:t>号令）</a:t>
            </a:r>
            <a:r>
              <a:rPr lang="en-US" altLang="zh-CN" sz="2600" dirty="0" smtClean="0">
                <a:solidFill>
                  <a:srgbClr val="000000"/>
                </a:solidFill>
                <a:latin typeface="Times New Roman" panose="02020603050405020304" pitchFamily="18" charset="0"/>
                <a:cs typeface="Times New Roman" panose="02020603050405020304" pitchFamily="18" charset="0"/>
              </a:rPr>
              <a:t> </a:t>
            </a:r>
            <a:r>
              <a:rPr lang="zh-CN" altLang="en-US" sz="2600" dirty="0" smtClean="0">
                <a:solidFill>
                  <a:srgbClr val="000000"/>
                </a:solidFill>
                <a:latin typeface="Times New Roman" panose="02020603050405020304" pitchFamily="18" charset="0"/>
                <a:cs typeface="Times New Roman" panose="02020603050405020304" pitchFamily="18" charset="0"/>
              </a:rPr>
              <a:t>，就是</a:t>
            </a:r>
            <a:r>
              <a:rPr lang="zh-CN" altLang="en-US" sz="2600" kern="100" dirty="0">
                <a:solidFill>
                  <a:prstClr val="black"/>
                </a:solidFill>
                <a:latin typeface="Times New Roman" panose="02020603050405020304" pitchFamily="18" charset="0"/>
                <a:cs typeface="Times New Roman" panose="02020603050405020304" pitchFamily="18" charset="0"/>
              </a:rPr>
              <a:t>全国第一个政府</a:t>
            </a:r>
            <a:r>
              <a:rPr lang="zh-CN" altLang="en-US" sz="2600" kern="100" dirty="0" smtClean="0">
                <a:solidFill>
                  <a:prstClr val="black"/>
                </a:solidFill>
                <a:latin typeface="Times New Roman" panose="02020603050405020304" pitchFamily="18" charset="0"/>
                <a:cs typeface="Times New Roman" panose="02020603050405020304" pitchFamily="18" charset="0"/>
              </a:rPr>
              <a:t>规章</a:t>
            </a:r>
            <a:r>
              <a:rPr lang="zh-CN" altLang="en-US" sz="2600" dirty="0" smtClean="0">
                <a:solidFill>
                  <a:srgbClr val="000000"/>
                </a:solidFill>
                <a:latin typeface="Times New Roman" panose="02020603050405020304" pitchFamily="18" charset="0"/>
                <a:cs typeface="Times New Roman" panose="02020603050405020304" pitchFamily="18" charset="0"/>
              </a:rPr>
              <a:t>层面明确要求企业开展安全生产风险</a:t>
            </a:r>
            <a:r>
              <a:rPr lang="zh-CN" altLang="zh-CN" sz="2600" kern="100" dirty="0">
                <a:solidFill>
                  <a:prstClr val="black"/>
                </a:solidFill>
                <a:latin typeface="Times New Roman" panose="02020603050405020304" pitchFamily="18" charset="0"/>
                <a:cs typeface="Times New Roman" panose="02020603050405020304" pitchFamily="18" charset="0"/>
              </a:rPr>
              <a:t>分级管</a:t>
            </a:r>
            <a:r>
              <a:rPr lang="zh-CN" altLang="zh-CN" sz="2600" kern="100" dirty="0" smtClean="0">
                <a:solidFill>
                  <a:prstClr val="black"/>
                </a:solidFill>
                <a:latin typeface="Times New Roman" panose="02020603050405020304" pitchFamily="18" charset="0"/>
                <a:cs typeface="Times New Roman" panose="02020603050405020304" pitchFamily="18" charset="0"/>
              </a:rPr>
              <a:t>控</a:t>
            </a:r>
            <a:r>
              <a:rPr lang="zh-CN" altLang="en-US" sz="2600" kern="100" dirty="0" smtClean="0">
                <a:solidFill>
                  <a:prstClr val="black"/>
                </a:solidFill>
                <a:latin typeface="Times New Roman" panose="02020603050405020304" pitchFamily="18" charset="0"/>
                <a:cs typeface="Times New Roman" panose="02020603050405020304" pitchFamily="18" charset="0"/>
              </a:rPr>
              <a:t>并实行报告制度</a:t>
            </a:r>
            <a:r>
              <a:rPr lang="zh-CN" altLang="en-US" sz="2600" dirty="0" smtClean="0">
                <a:solidFill>
                  <a:srgbClr val="000000"/>
                </a:solidFill>
                <a:latin typeface="Times New Roman" panose="02020603050405020304" pitchFamily="18" charset="0"/>
                <a:cs typeface="Times New Roman" panose="02020603050405020304" pitchFamily="18" charset="0"/>
              </a:rPr>
              <a:t>。</a:t>
            </a:r>
            <a:r>
              <a:rPr lang="zh-CN" altLang="en-US" sz="2600" dirty="0" smtClean="0">
                <a:solidFill>
                  <a:srgbClr val="000000"/>
                </a:solidFill>
                <a:latin typeface="方正仿宋_GBK" panose="03000509000000000000" pitchFamily="65" charset="-122"/>
                <a:ea typeface="方正仿宋_GBK" panose="03000509000000000000" pitchFamily="65" charset="-122"/>
                <a:cs typeface="Times New Roman" panose="02020603050405020304" pitchFamily="18" charset="0"/>
              </a:rPr>
              <a:t>这两项也是</a:t>
            </a:r>
            <a:r>
              <a:rPr lang="zh-CN" altLang="zh-CN" sz="2600" kern="100" dirty="0" smtClean="0">
                <a:latin typeface="方正仿宋_GBK" panose="03000509000000000000" pitchFamily="65" charset="-122"/>
                <a:ea typeface="方正仿宋_GBK" panose="03000509000000000000" pitchFamily="65" charset="-122"/>
                <a:cs typeface="Times New Roman" panose="02020603050405020304" pitchFamily="18" charset="0"/>
              </a:rPr>
              <a:t>江苏</a:t>
            </a:r>
            <a:r>
              <a:rPr lang="zh-CN" altLang="en-US" sz="2600" kern="100" dirty="0" smtClean="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2600" kern="100" dirty="0">
                <a:latin typeface="方正仿宋_GBK" panose="03000509000000000000" pitchFamily="65" charset="-122"/>
                <a:ea typeface="方正仿宋_GBK" panose="03000509000000000000" pitchFamily="65" charset="-122"/>
                <a:cs typeface="Times New Roman" panose="02020603050405020304" pitchFamily="18" charset="0"/>
              </a:rPr>
              <a:t>一年小灶</a:t>
            </a:r>
            <a:r>
              <a:rPr lang="zh-CN" altLang="en-US" sz="2600" kern="100" dirty="0" smtClean="0">
                <a:latin typeface="方正仿宋_GBK" panose="03000509000000000000" pitchFamily="65" charset="-122"/>
                <a:ea typeface="方正仿宋_GBK" panose="03000509000000000000" pitchFamily="65" charset="-122"/>
                <a:cs typeface="Times New Roman" panose="02020603050405020304" pitchFamily="18" charset="0"/>
              </a:rPr>
              <a:t>”</a:t>
            </a:r>
            <a:r>
              <a:rPr lang="zh-CN" altLang="zh-CN" sz="2600" kern="100" dirty="0" smtClean="0">
                <a:latin typeface="方正仿宋_GBK" panose="03000509000000000000" pitchFamily="65" charset="-122"/>
                <a:ea typeface="方正仿宋_GBK" panose="03000509000000000000" pitchFamily="65" charset="-122"/>
                <a:cs typeface="Times New Roman" panose="02020603050405020304" pitchFamily="18" charset="0"/>
              </a:rPr>
              <a:t> 成果</a:t>
            </a:r>
            <a:r>
              <a:rPr lang="zh-CN" altLang="en-US" sz="2600" kern="100" dirty="0" smtClean="0">
                <a:latin typeface="方正仿宋_GBK" panose="03000509000000000000" pitchFamily="65" charset="-122"/>
                <a:ea typeface="方正仿宋_GBK" panose="03000509000000000000" pitchFamily="65" charset="-122"/>
                <a:cs typeface="Times New Roman" panose="02020603050405020304" pitchFamily="18" charset="0"/>
              </a:rPr>
              <a:t>的</a:t>
            </a:r>
            <a:r>
              <a:rPr lang="zh-CN" altLang="zh-CN" sz="2600" kern="100" dirty="0" smtClean="0">
                <a:latin typeface="方正仿宋_GBK" panose="03000509000000000000" pitchFamily="65" charset="-122"/>
                <a:ea typeface="方正仿宋_GBK" panose="03000509000000000000" pitchFamily="65" charset="-122"/>
                <a:cs typeface="Times New Roman" panose="02020603050405020304" pitchFamily="18" charset="0"/>
              </a:rPr>
              <a:t>转化</a:t>
            </a:r>
            <a:r>
              <a:rPr lang="zh-CN" altLang="en-US" sz="2600" kern="100" dirty="0" smtClean="0">
                <a:latin typeface="方正仿宋_GBK" panose="03000509000000000000" pitchFamily="65" charset="-122"/>
                <a:ea typeface="方正仿宋_GBK" panose="03000509000000000000" pitchFamily="65" charset="-122"/>
                <a:cs typeface="Times New Roman" panose="02020603050405020304" pitchFamily="18" charset="0"/>
              </a:rPr>
              <a:t>、固化。</a:t>
            </a:r>
            <a:endParaRPr lang="zh-CN" altLang="en-US" sz="2600" dirty="0">
              <a:solidFill>
                <a:srgbClr val="000000"/>
              </a:solidFill>
              <a:latin typeface="方正仿宋_GBK" panose="03000509000000000000" pitchFamily="65" charset="-122"/>
              <a:ea typeface="方正仿宋_GBK" panose="03000509000000000000" pitchFamily="65" charset="-122"/>
              <a:cs typeface="Times New Roman" panose="02020603050405020304" pitchFamily="18" charset="0"/>
            </a:endParaRPr>
          </a:p>
          <a:p>
            <a:r>
              <a:rPr lang="zh-CN" altLang="en-US" sz="2800" dirty="0" smtClean="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a:t>
            </a:r>
            <a:r>
              <a:rPr lang="zh-CN" altLang="en-US" sz="2800" dirty="0" smtClean="0">
                <a:solidFill>
                  <a:srgbClr val="000000"/>
                </a:solidFill>
                <a:latin typeface="Times New Roman" panose="02020603050405020304" pitchFamily="18" charset="0"/>
                <a:ea typeface="方正楷体_GBK" panose="03000509000000000000" pitchFamily="65" charset="-122"/>
                <a:cs typeface="Times New Roman" panose="02020603050405020304" pitchFamily="18" charset="0"/>
              </a:rPr>
              <a:t>（三）有关合理意见建议的采纳。</a:t>
            </a:r>
            <a:r>
              <a:rPr lang="zh-CN" altLang="en-US" sz="2600" dirty="0" smtClean="0">
                <a:solidFill>
                  <a:srgbClr val="000000"/>
                </a:solidFill>
                <a:latin typeface="Times New Roman" panose="02020603050405020304" pitchFamily="18" charset="0"/>
                <a:ea typeface="方正黑体_GBK" panose="03000509000000000000" pitchFamily="65" charset="-122"/>
                <a:cs typeface="Times New Roman" panose="02020603050405020304" pitchFamily="18" charset="0"/>
              </a:rPr>
              <a:t>如</a:t>
            </a:r>
            <a:r>
              <a:rPr lang="zh-CN" altLang="zh-CN" sz="2600" kern="100" dirty="0" smtClean="0">
                <a:latin typeface="Times New Roman" panose="02020603050405020304" pitchFamily="18" charset="0"/>
                <a:ea typeface="方正黑体_GBK" panose="03000509000000000000" pitchFamily="65" charset="-122"/>
                <a:cs typeface="Times New Roman" panose="02020603050405020304" pitchFamily="18" charset="0"/>
              </a:rPr>
              <a:t>：</a:t>
            </a:r>
            <a:r>
              <a:rPr lang="zh-CN" altLang="zh-CN" sz="2600" kern="100" dirty="0">
                <a:latin typeface="Times New Roman" panose="02020603050405020304" pitchFamily="18" charset="0"/>
                <a:ea typeface="方正仿宋_GBK" panose="03000509000000000000" pitchFamily="65" charset="-122"/>
                <a:cs typeface="Times New Roman" panose="02020603050405020304" pitchFamily="18" charset="0"/>
              </a:rPr>
              <a:t>在</a:t>
            </a:r>
            <a:r>
              <a:rPr lang="zh-CN" altLang="zh-CN"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“危险作业” “加大处罚力度”</a:t>
            </a:r>
            <a:r>
              <a:rPr lang="zh-CN" altLang="zh-CN" sz="2600" kern="100" dirty="0">
                <a:latin typeface="Times New Roman" panose="02020603050405020304" pitchFamily="18" charset="0"/>
                <a:ea typeface="方正仿宋_GBK" panose="03000509000000000000" pitchFamily="65" charset="-122"/>
                <a:cs typeface="Times New Roman" panose="02020603050405020304" pitchFamily="18" charset="0"/>
              </a:rPr>
              <a:t>“将可以罚款改为直接罚款”</a:t>
            </a:r>
            <a:r>
              <a:rPr lang="zh-CN" altLang="zh-CN"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等</a:t>
            </a:r>
            <a:r>
              <a:rPr lang="zh-CN" altLang="en-US"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方面</a:t>
            </a:r>
            <a:r>
              <a:rPr lang="zh-CN" altLang="zh-CN"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，都采纳</a:t>
            </a:r>
            <a:r>
              <a:rPr lang="zh-CN" altLang="en-US"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或汲取了</a:t>
            </a:r>
            <a:r>
              <a:rPr lang="zh-CN" altLang="zh-CN"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江苏</a:t>
            </a:r>
            <a:r>
              <a:rPr lang="zh-CN" altLang="en-US"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提出的修改意见与</a:t>
            </a:r>
            <a:r>
              <a:rPr lang="zh-CN" altLang="zh-CN"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建议</a:t>
            </a:r>
            <a:r>
              <a:rPr lang="zh-CN" altLang="en-US"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进行了</a:t>
            </a:r>
            <a:r>
              <a:rPr lang="zh-CN" altLang="en-US"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有关内容的</a:t>
            </a:r>
            <a:r>
              <a:rPr lang="zh-CN" altLang="zh-CN"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修改</a:t>
            </a:r>
            <a:r>
              <a:rPr lang="zh-CN" altLang="en-US"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和</a:t>
            </a:r>
            <a:r>
              <a:rPr lang="zh-CN" altLang="zh-CN" sz="2600" kern="100" dirty="0" smtClean="0">
                <a:latin typeface="Times New Roman" panose="02020603050405020304" pitchFamily="18" charset="0"/>
                <a:ea typeface="方正仿宋_GBK" panose="03000509000000000000" pitchFamily="65" charset="-122"/>
                <a:cs typeface="Times New Roman" panose="02020603050405020304" pitchFamily="18" charset="0"/>
              </a:rPr>
              <a:t>完善</a:t>
            </a:r>
            <a:r>
              <a:rPr lang="zh-CN" altLang="zh-CN" sz="2600" kern="100" dirty="0">
                <a:latin typeface="Times New Roman" panose="02020603050405020304" pitchFamily="18" charset="0"/>
                <a:ea typeface="方正仿宋_GBK" panose="03000509000000000000" pitchFamily="65" charset="-122"/>
                <a:cs typeface="Times New Roman" panose="02020603050405020304" pitchFamily="18" charset="0"/>
              </a:rPr>
              <a:t>。</a:t>
            </a:r>
            <a:endParaRPr lang="zh-CN" altLang="zh-CN" sz="2600" kern="1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 y="174171"/>
            <a:ext cx="10929257" cy="45719"/>
          </a:xfrm>
        </p:spPr>
        <p:txBody>
          <a:bodyPr>
            <a:normAutofit fontScale="90000"/>
          </a:bodyPr>
          <a:lstStyle/>
          <a:p>
            <a:br>
              <a:rPr lang="en-US" altLang="zh-CN" sz="4000" dirty="0" smtClean="0">
                <a:latin typeface="方正黑体_GBK" panose="03000509000000000000" pitchFamily="65" charset="-122"/>
                <a:ea typeface="方正黑体_GBK" panose="03000509000000000000" pitchFamily="65" charset="-122"/>
              </a:rPr>
            </a:br>
            <a:endParaRPr lang="zh-CN" altLang="en-US" dirty="0"/>
          </a:p>
        </p:txBody>
      </p:sp>
      <p:sp>
        <p:nvSpPr>
          <p:cNvPr id="3" name="内容占位符 2"/>
          <p:cNvSpPr>
            <a:spLocks noGrp="1"/>
          </p:cNvSpPr>
          <p:nvPr>
            <p:ph idx="1"/>
          </p:nvPr>
        </p:nvSpPr>
        <p:spPr>
          <a:xfrm>
            <a:off x="141514" y="348343"/>
            <a:ext cx="11386457" cy="6607628"/>
          </a:xfrm>
        </p:spPr>
        <p:txBody>
          <a:bodyPr>
            <a:normAutofit/>
          </a:bodyPr>
          <a:lstStyle/>
          <a:p>
            <a:pPr indent="0" algn="just">
              <a:lnSpc>
                <a:spcPct val="100000"/>
              </a:lnSpc>
              <a:spcAft>
                <a:spcPts val="0"/>
              </a:spcAft>
              <a:buNone/>
            </a:pPr>
            <a:r>
              <a:rPr lang="en-US" altLang="zh-CN"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r>
              <a:rPr lang="en-US" altLang="zh-CN"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一）明确坚持党的领导</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endPar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endParaRPr>
          </a:p>
          <a:p>
            <a:pPr indent="0" algn="just">
              <a:lnSpc>
                <a:spcPct val="100000"/>
              </a:lnSpc>
              <a:spcAft>
                <a:spcPts val="0"/>
              </a:spcAft>
              <a:buNone/>
            </a:pPr>
            <a:r>
              <a:rPr lang="en-US" altLang="zh-CN" sz="3200" kern="100" dirty="0" smtClean="0">
                <a:latin typeface="+mn-ea"/>
                <a:cs typeface="Times New Roman" panose="02020603050405020304" pitchFamily="18" charset="0"/>
              </a:rPr>
              <a:t>    </a:t>
            </a:r>
            <a:r>
              <a:rPr lang="zh-CN" altLang="zh-CN" sz="3200" kern="100" dirty="0" smtClean="0">
                <a:latin typeface="+mn-ea"/>
                <a:cs typeface="Times New Roman" panose="02020603050405020304" pitchFamily="18" charset="0"/>
              </a:rPr>
              <a:t>新</a:t>
            </a:r>
            <a:r>
              <a:rPr lang="zh-CN" altLang="zh-CN" sz="3200" kern="100" dirty="0">
                <a:latin typeface="+mn-ea"/>
                <a:cs typeface="Times New Roman" panose="02020603050405020304" pitchFamily="18" charset="0"/>
              </a:rPr>
              <a:t>《安法》第三条增加了第一款</a:t>
            </a:r>
            <a:r>
              <a:rPr lang="en-US" altLang="zh-CN" sz="3200" kern="100" dirty="0">
                <a:latin typeface="+mn-ea"/>
                <a:cs typeface="Times New Roman" panose="02020603050405020304" pitchFamily="18" charset="0"/>
              </a:rPr>
              <a:t>“</a:t>
            </a:r>
            <a:r>
              <a:rPr lang="zh-CN" altLang="zh-CN" sz="3200" u="sng" kern="100" dirty="0">
                <a:latin typeface="+mn-ea"/>
                <a:cs typeface="Times New Roman" panose="02020603050405020304" pitchFamily="18" charset="0"/>
              </a:rPr>
              <a:t>安全生产工作坚持中国共产党的领导</a:t>
            </a:r>
            <a:r>
              <a:rPr lang="zh-CN" altLang="zh-CN" sz="3200" kern="100" dirty="0">
                <a:latin typeface="+mn-ea"/>
                <a:cs typeface="Times New Roman" panose="02020603050405020304" pitchFamily="18" charset="0"/>
              </a:rPr>
              <a:t>。</a:t>
            </a:r>
            <a:r>
              <a:rPr lang="en-US" altLang="zh-CN" sz="3200" b="1" kern="100" dirty="0" smtClean="0">
                <a:latin typeface="+mn-ea"/>
                <a:cs typeface="Times New Roman" panose="02020603050405020304" pitchFamily="18" charset="0"/>
              </a:rPr>
              <a:t>”</a:t>
            </a:r>
            <a:r>
              <a:rPr lang="zh-CN" altLang="en-US" sz="3200" kern="100" dirty="0" smtClean="0">
                <a:latin typeface="+mn-ea"/>
                <a:cs typeface="Times New Roman" panose="02020603050405020304" pitchFamily="18" charset="0"/>
              </a:rPr>
              <a:t>这是第一次在安全生产法律法规中明确提出</a:t>
            </a:r>
            <a:r>
              <a:rPr lang="zh-CN" altLang="zh-CN" sz="3200" kern="100" dirty="0" smtClean="0">
                <a:solidFill>
                  <a:prstClr val="black"/>
                </a:solidFill>
                <a:latin typeface="+mn-ea"/>
                <a:cs typeface="Times New Roman" panose="02020603050405020304" pitchFamily="18" charset="0"/>
              </a:rPr>
              <a:t>坚持</a:t>
            </a:r>
            <a:r>
              <a:rPr lang="zh-CN" altLang="zh-CN" sz="3200" kern="100" dirty="0">
                <a:solidFill>
                  <a:prstClr val="black"/>
                </a:solidFill>
                <a:latin typeface="+mn-ea"/>
                <a:cs typeface="Times New Roman" panose="02020603050405020304" pitchFamily="18" charset="0"/>
              </a:rPr>
              <a:t>党的</a:t>
            </a:r>
            <a:r>
              <a:rPr lang="zh-CN" altLang="zh-CN" sz="3200" kern="100" dirty="0" smtClean="0">
                <a:solidFill>
                  <a:prstClr val="black"/>
                </a:solidFill>
                <a:latin typeface="+mn-ea"/>
                <a:cs typeface="Times New Roman" panose="02020603050405020304" pitchFamily="18" charset="0"/>
              </a:rPr>
              <a:t>领导</a:t>
            </a:r>
            <a:r>
              <a:rPr lang="zh-CN" altLang="en-US" sz="3200" kern="100" dirty="0" smtClean="0">
                <a:solidFill>
                  <a:prstClr val="black"/>
                </a:solidFill>
                <a:latin typeface="+mn-ea"/>
                <a:cs typeface="Times New Roman" panose="02020603050405020304" pitchFamily="18" charset="0"/>
              </a:rPr>
              <a:t>。</a:t>
            </a:r>
            <a:endParaRPr lang="zh-CN" altLang="zh-CN" sz="3200" kern="100" dirty="0">
              <a:latin typeface="+mn-ea"/>
              <a:cs typeface="Times New Roman" panose="02020603050405020304" pitchFamily="18" charset="0"/>
            </a:endParaRPr>
          </a:p>
          <a:p>
            <a:pPr indent="0" algn="just">
              <a:lnSpc>
                <a:spcPct val="120000"/>
              </a:lnSpc>
              <a:spcAft>
                <a:spcPts val="0"/>
              </a:spcAft>
              <a:buNone/>
            </a:pPr>
            <a:r>
              <a:rPr lang="en-US" altLang="zh-CN" kern="100" dirty="0" smtClean="0">
                <a:latin typeface="Times New Roman" panose="02020603050405020304" pitchFamily="18" charset="0"/>
                <a:ea typeface="方正仿宋_GBK" panose="03000509000000000000" pitchFamily="65" charset="-122"/>
                <a:cs typeface="Times New Roman" panose="02020603050405020304" pitchFamily="18" charset="0"/>
              </a:rPr>
              <a:t>       </a:t>
            </a:r>
            <a:endParaRPr lang="en-US" altLang="zh-CN" kern="100" dirty="0" smtClean="0">
              <a:latin typeface="Times New Roman" panose="02020603050405020304" pitchFamily="18" charset="0"/>
              <a:ea typeface="方正仿宋_GBK" panose="03000509000000000000" pitchFamily="65" charset="-122"/>
              <a:cs typeface="Times New Roman" panose="02020603050405020304" pitchFamily="18" charset="0"/>
            </a:endParaRPr>
          </a:p>
          <a:p>
            <a:pPr indent="0" algn="just">
              <a:lnSpc>
                <a:spcPct val="110000"/>
              </a:lnSpc>
              <a:spcAft>
                <a:spcPts val="0"/>
              </a:spcAft>
              <a:buNone/>
            </a:pPr>
            <a:r>
              <a:rPr lang="en-US"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 </a:t>
            </a:r>
            <a:r>
              <a:rPr lang="en-US"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在</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法律中明确党对安全生产工作的领导，把党的意志通过法律形式固定下来，是习近平法治思想在安全生产领域的重要体现。通过法律规定和实施，有利于强化党对安全生产工作的领导核心作用，有利于落实党政同责，也有利于各级党委依法履职、依法尽责。</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a:p>
            <a:pPr marL="0" indent="0">
              <a:buNone/>
            </a:pPr>
            <a:endParaRPr lang="zh-CN" alt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363686" y="2677886"/>
            <a:ext cx="4876491" cy="1569660"/>
          </a:xfrm>
          <a:prstGeom prst="rect">
            <a:avLst/>
          </a:prstGeom>
        </p:spPr>
        <p:txBody>
          <a:bodyPr wrap="square">
            <a:spAutoFit/>
          </a:bodyPr>
          <a:lstStyle/>
          <a:p>
            <a:pPr indent="406400" algn="just">
              <a:spcAft>
                <a:spcPts val="0"/>
              </a:spcAft>
            </a:pPr>
            <a:r>
              <a:rPr lang="zh-CN" altLang="zh-CN" sz="9600" kern="100" dirty="0">
                <a:latin typeface="华文隶书" panose="02010800040101010101" pitchFamily="2" charset="-122"/>
                <a:ea typeface="华文隶书" panose="02010800040101010101" pitchFamily="2" charset="-122"/>
                <a:cs typeface="Times New Roman" panose="02020603050405020304" pitchFamily="18" charset="0"/>
              </a:rPr>
              <a:t>谢谢！</a:t>
            </a:r>
            <a:endParaRPr lang="zh-CN" altLang="zh-CN" sz="9600" kern="100" dirty="0">
              <a:latin typeface="华文隶书" panose="02010800040101010101" pitchFamily="2" charset="-122"/>
              <a:ea typeface="华文隶书" panose="02010800040101010101"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93914" y="250371"/>
            <a:ext cx="11451772" cy="584775"/>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endParaRPr lang="zh-CN" altLang="en-US" sz="3200" dirty="0"/>
          </a:p>
        </p:txBody>
      </p:sp>
      <p:sp>
        <p:nvSpPr>
          <p:cNvPr id="3" name="矩形 2"/>
          <p:cNvSpPr/>
          <p:nvPr/>
        </p:nvSpPr>
        <p:spPr>
          <a:xfrm>
            <a:off x="185057" y="141515"/>
            <a:ext cx="11723914" cy="6001643"/>
          </a:xfrm>
          <a:prstGeom prst="rect">
            <a:avLst/>
          </a:prstGeom>
        </p:spPr>
        <p:txBody>
          <a:bodyPr wrap="square">
            <a:spAutoFit/>
          </a:bodyPr>
          <a:lstStyle/>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二）贯彻新思想、新理念</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endPar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endParaRPr>
          </a:p>
          <a:p>
            <a:pPr indent="406400" algn="just">
              <a:spcAft>
                <a:spcPts val="0"/>
              </a:spcAft>
            </a:pPr>
            <a:r>
              <a:rPr lang="en-US" altLang="zh-CN" sz="3200" kern="100" dirty="0" smtClean="0">
                <a:latin typeface="+mn-ea"/>
                <a:cs typeface="Times New Roman" panose="02020603050405020304" pitchFamily="18" charset="0"/>
              </a:rPr>
              <a:t>  </a:t>
            </a:r>
            <a:r>
              <a:rPr lang="zh-CN" altLang="zh-CN" sz="3200" kern="100" dirty="0" smtClean="0">
                <a:latin typeface="+mn-ea"/>
                <a:cs typeface="Times New Roman" panose="02020603050405020304" pitchFamily="18" charset="0"/>
              </a:rPr>
              <a:t>新</a:t>
            </a:r>
            <a:r>
              <a:rPr lang="zh-CN" altLang="zh-CN" sz="3200" kern="100" dirty="0">
                <a:latin typeface="+mn-ea"/>
                <a:cs typeface="Times New Roman" panose="02020603050405020304" pitchFamily="18" charset="0"/>
              </a:rPr>
              <a:t>《安法》第三条第二款将原第三条“安全生产工作应当以人为本，坚持安全发展，坚持安全第一、预防为主、综合治理的方针，…”中的</a:t>
            </a:r>
            <a:r>
              <a:rPr lang="en-US" altLang="zh-CN" sz="3200" u="sng" kern="100" dirty="0">
                <a:latin typeface="+mn-ea"/>
                <a:cs typeface="Times New Roman" panose="02020603050405020304" pitchFamily="18" charset="0"/>
              </a:rPr>
              <a:t>“…</a:t>
            </a:r>
            <a:r>
              <a:rPr lang="zh-CN" altLang="zh-CN" sz="3200" u="sng" kern="100" dirty="0">
                <a:latin typeface="+mn-ea"/>
                <a:cs typeface="Times New Roman" panose="02020603050405020304" pitchFamily="18" charset="0"/>
              </a:rPr>
              <a:t>坚持安全发展，</a:t>
            </a:r>
            <a:r>
              <a:rPr lang="en-US" altLang="zh-CN" sz="3200" kern="100" dirty="0">
                <a:latin typeface="+mn-ea"/>
                <a:cs typeface="Times New Roman" panose="02020603050405020304" pitchFamily="18" charset="0"/>
              </a:rPr>
              <a:t>…”</a:t>
            </a:r>
            <a:r>
              <a:rPr lang="zh-CN" altLang="zh-CN" sz="3200" kern="100" dirty="0">
                <a:latin typeface="+mn-ea"/>
                <a:cs typeface="Times New Roman" panose="02020603050405020304" pitchFamily="18" charset="0"/>
              </a:rPr>
              <a:t>修改为</a:t>
            </a:r>
            <a:r>
              <a:rPr lang="en-US" altLang="zh-CN" sz="3200" kern="100" dirty="0">
                <a:latin typeface="+mn-ea"/>
                <a:cs typeface="Times New Roman" panose="02020603050405020304" pitchFamily="18" charset="0"/>
              </a:rPr>
              <a:t> “…</a:t>
            </a:r>
            <a:r>
              <a:rPr lang="zh-CN" altLang="zh-CN" sz="3200" u="sng" kern="100" dirty="0">
                <a:latin typeface="+mn-ea"/>
                <a:cs typeface="Times New Roman" panose="02020603050405020304" pitchFamily="18" charset="0"/>
              </a:rPr>
              <a:t>坚持人民至上、生命至上，把保护人民</a:t>
            </a:r>
            <a:r>
              <a:rPr lang="zh-CN" altLang="zh-CN" sz="3200" u="sng" kern="100" dirty="0" smtClean="0">
                <a:latin typeface="+mn-ea"/>
                <a:cs typeface="Times New Roman" panose="02020603050405020304" pitchFamily="18" charset="0"/>
              </a:rPr>
              <a:t>生命</a:t>
            </a:r>
            <a:r>
              <a:rPr lang="zh-CN" altLang="en-US" sz="3200" u="sng" kern="100" dirty="0" smtClean="0">
                <a:latin typeface="+mn-ea"/>
                <a:cs typeface="Times New Roman" panose="02020603050405020304" pitchFamily="18" charset="0"/>
              </a:rPr>
              <a:t>安全</a:t>
            </a:r>
            <a:r>
              <a:rPr lang="zh-CN" altLang="zh-CN" sz="3200" u="sng" kern="100" dirty="0" smtClean="0">
                <a:latin typeface="+mn-ea"/>
                <a:cs typeface="Times New Roman" panose="02020603050405020304" pitchFamily="18" charset="0"/>
              </a:rPr>
              <a:t>摆</a:t>
            </a:r>
            <a:r>
              <a:rPr lang="zh-CN" altLang="zh-CN" sz="3200" u="sng" kern="100" dirty="0">
                <a:latin typeface="+mn-ea"/>
                <a:cs typeface="Times New Roman" panose="02020603050405020304" pitchFamily="18" charset="0"/>
              </a:rPr>
              <a:t>在首位，树牢安全发展理念</a:t>
            </a:r>
            <a:r>
              <a:rPr lang="zh-CN" altLang="zh-CN" sz="3200" kern="100" dirty="0">
                <a:latin typeface="+mn-ea"/>
                <a:cs typeface="Times New Roman" panose="02020603050405020304" pitchFamily="18" charset="0"/>
              </a:rPr>
              <a:t>，</a:t>
            </a:r>
            <a:r>
              <a:rPr lang="en-US" altLang="zh-CN" sz="3200" kern="100" dirty="0">
                <a:latin typeface="+mn-ea"/>
                <a:cs typeface="Times New Roman" panose="02020603050405020304" pitchFamily="18" charset="0"/>
              </a:rPr>
              <a:t>…</a:t>
            </a:r>
            <a:r>
              <a:rPr lang="en-US" altLang="zh-CN" sz="3200" b="1" kern="100" dirty="0">
                <a:latin typeface="+mn-ea"/>
                <a:cs typeface="Times New Roman" panose="02020603050405020304" pitchFamily="18" charset="0"/>
              </a:rPr>
              <a:t>”</a:t>
            </a:r>
            <a:endParaRPr lang="zh-CN" altLang="zh-CN" sz="3200" kern="100" dirty="0">
              <a:latin typeface="+mn-ea"/>
              <a:cs typeface="Times New Roman" panose="02020603050405020304" pitchFamily="18" charset="0"/>
            </a:endParaRPr>
          </a:p>
          <a:p>
            <a:pPr indent="406400" algn="just">
              <a:spcAft>
                <a:spcPts val="0"/>
              </a:spcAft>
            </a:pPr>
            <a:r>
              <a:rPr lang="en-US" altLang="zh-CN" sz="3200" kern="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kern="0" dirty="0">
                <a:latin typeface="方正仿宋_GBK" panose="03000509000000000000" pitchFamily="65" charset="-122"/>
                <a:ea typeface="方正仿宋_GBK" panose="03000509000000000000" pitchFamily="65" charset="-122"/>
                <a:cs typeface="Times New Roman" panose="02020603050405020304" pitchFamily="18" charset="0"/>
              </a:rPr>
              <a:t>次安法修改，始终以习近平新时代中国特色社会主义思想为指导，立足人民群众对美好生活的向往，突出强调以人为本，坚持坚持人民至上、生命至上，把保护人民</a:t>
            </a:r>
            <a:r>
              <a:rPr lang="zh-CN" altLang="zh-CN" sz="3200" kern="0" dirty="0" smtClean="0">
                <a:latin typeface="方正仿宋_GBK" panose="03000509000000000000" pitchFamily="65" charset="-122"/>
                <a:ea typeface="方正仿宋_GBK" panose="03000509000000000000" pitchFamily="65" charset="-122"/>
                <a:cs typeface="Times New Roman" panose="02020603050405020304" pitchFamily="18" charset="0"/>
              </a:rPr>
              <a:t>生命</a:t>
            </a:r>
            <a:r>
              <a:rPr lang="zh-CN" altLang="en-US" sz="3200" kern="0" dirty="0" smtClean="0">
                <a:latin typeface="方正仿宋_GBK" panose="03000509000000000000" pitchFamily="65" charset="-122"/>
                <a:ea typeface="方正仿宋_GBK" panose="03000509000000000000" pitchFamily="65" charset="-122"/>
                <a:cs typeface="Times New Roman" panose="02020603050405020304" pitchFamily="18" charset="0"/>
              </a:rPr>
              <a:t>安全</a:t>
            </a:r>
            <a:r>
              <a:rPr lang="zh-CN" altLang="zh-CN" sz="3200" kern="0" dirty="0" smtClean="0">
                <a:latin typeface="方正仿宋_GBK" panose="03000509000000000000" pitchFamily="65" charset="-122"/>
                <a:ea typeface="方正仿宋_GBK" panose="03000509000000000000" pitchFamily="65" charset="-122"/>
                <a:cs typeface="Times New Roman" panose="02020603050405020304" pitchFamily="18" charset="0"/>
              </a:rPr>
              <a:t>摆</a:t>
            </a:r>
            <a:r>
              <a:rPr lang="zh-CN" altLang="zh-CN" sz="3200" kern="0" dirty="0">
                <a:latin typeface="方正仿宋_GBK" panose="03000509000000000000" pitchFamily="65" charset="-122"/>
                <a:ea typeface="方正仿宋_GBK" panose="03000509000000000000" pitchFamily="65" charset="-122"/>
                <a:cs typeface="Times New Roman" panose="02020603050405020304" pitchFamily="18" charset="0"/>
              </a:rPr>
              <a:t>在首位。</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a:p>
            <a:pPr indent="406400" algn="just">
              <a:spcAft>
                <a:spcPts val="0"/>
              </a:spcAft>
            </a:pPr>
            <a:r>
              <a:rPr lang="en-US"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  </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这</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一表述修改，体现了党和国家对人民生命安全的重视，也体现了习近平总书记关于以人民为中心的重要论述，贯彻好新思想、新理念对</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推动</a:t>
            </a:r>
            <a:r>
              <a:rPr lang="zh-CN" altLang="en-US"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安全</a:t>
            </a:r>
            <a:r>
              <a:rPr lang="zh-CN" altLang="zh-CN" sz="3200" kern="100" dirty="0" smtClean="0">
                <a:latin typeface="方正仿宋_GBK" panose="03000509000000000000" pitchFamily="65" charset="-122"/>
                <a:ea typeface="方正仿宋_GBK" panose="03000509000000000000" pitchFamily="65" charset="-122"/>
                <a:cs typeface="Times New Roman" panose="02020603050405020304" pitchFamily="18" charset="0"/>
              </a:rPr>
              <a:t>生产</a:t>
            </a:r>
            <a:r>
              <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rPr>
              <a:t>工作具有重大意义。</a:t>
            </a:r>
            <a:endParaRPr lang="zh-CN" altLang="zh-CN" sz="3200" kern="100" dirty="0">
              <a:latin typeface="方正仿宋_GBK" panose="03000509000000000000" pitchFamily="65" charset="-122"/>
              <a:ea typeface="方正仿宋_GBK"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4171" y="206829"/>
            <a:ext cx="11310258" cy="5509200"/>
          </a:xfrm>
          <a:prstGeom prst="rect">
            <a:avLst/>
          </a:prstGeom>
        </p:spPr>
        <p:txBody>
          <a:bodyPr wrap="square">
            <a:spAutoFit/>
          </a:bodyPr>
          <a:lstStyle/>
          <a:p>
            <a:r>
              <a:rPr lang="en-US" altLang="zh-CN" sz="3200" dirty="0" smtClean="0">
                <a:latin typeface="Times New Roman" panose="02020603050405020304" pitchFamily="18" charset="0"/>
                <a:ea typeface="方正仿宋_GBK" panose="03000509000000000000" pitchFamily="65" charset="-122"/>
              </a:rPr>
              <a:t>       </a:t>
            </a:r>
            <a:r>
              <a:rPr lang="zh-CN" altLang="zh-CN" sz="32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dirty="0">
                <a:latin typeface="Times New Roman" panose="02020603050405020304" pitchFamily="18" charset="0"/>
                <a:ea typeface="方正楷体_GBK" panose="03000509000000000000" pitchFamily="65" charset="-122"/>
                <a:cs typeface="Times New Roman" panose="02020603050405020304" pitchFamily="18" charset="0"/>
              </a:rPr>
              <a:t>三）明确</a:t>
            </a:r>
            <a:r>
              <a:rPr lang="en-US" altLang="zh-CN" sz="3200" dirty="0">
                <a:latin typeface="Times New Roman" panose="02020603050405020304" pitchFamily="18" charset="0"/>
                <a:ea typeface="方正楷体_GBK" panose="03000509000000000000" pitchFamily="65" charset="-122"/>
              </a:rPr>
              <a:t>“</a:t>
            </a:r>
            <a:r>
              <a:rPr lang="zh-CN" altLang="zh-CN" sz="3200" dirty="0">
                <a:latin typeface="Times New Roman" panose="02020603050405020304" pitchFamily="18" charset="0"/>
                <a:ea typeface="方正楷体_GBK" panose="03000509000000000000" pitchFamily="65" charset="-122"/>
                <a:cs typeface="Times New Roman" panose="02020603050405020304" pitchFamily="18" charset="0"/>
              </a:rPr>
              <a:t>三管三必须</a:t>
            </a:r>
            <a:r>
              <a:rPr lang="en-US" altLang="zh-CN" sz="3200" dirty="0">
                <a:latin typeface="Times New Roman" panose="02020603050405020304" pitchFamily="18" charset="0"/>
                <a:ea typeface="方正楷体_GBK" panose="03000509000000000000" pitchFamily="65" charset="-122"/>
              </a:rPr>
              <a:t>”</a:t>
            </a:r>
            <a:r>
              <a:rPr lang="zh-CN" altLang="zh-CN" sz="3200" dirty="0">
                <a:latin typeface="Times New Roman" panose="02020603050405020304" pitchFamily="18" charset="0"/>
                <a:ea typeface="方正楷体_GBK" panose="03000509000000000000" pitchFamily="65" charset="-122"/>
                <a:cs typeface="Times New Roman" panose="02020603050405020304" pitchFamily="18" charset="0"/>
              </a:rPr>
              <a:t>原则</a:t>
            </a:r>
            <a:r>
              <a:rPr lang="zh-CN" altLang="zh-CN" sz="3200" dirty="0" smtClean="0">
                <a:latin typeface="Times New Roman" panose="02020603050405020304" pitchFamily="18" charset="0"/>
                <a:ea typeface="方正楷体_GBK" panose="03000509000000000000" pitchFamily="65" charset="-122"/>
                <a:cs typeface="Times New Roman" panose="02020603050405020304" pitchFamily="18" charset="0"/>
              </a:rPr>
              <a:t>。</a:t>
            </a:r>
            <a:endParaRPr lang="en-US" altLang="zh-CN" sz="3200" dirty="0" smtClean="0">
              <a:latin typeface="Times New Roman" panose="02020603050405020304" pitchFamily="18" charset="0"/>
              <a:ea typeface="方正楷体_GBK" panose="03000509000000000000" pitchFamily="65" charset="-122"/>
              <a:cs typeface="Times New Roman" panose="02020603050405020304" pitchFamily="18" charset="0"/>
            </a:endParaRPr>
          </a:p>
          <a:p>
            <a:r>
              <a:rPr lang="en-US" altLang="zh-CN" sz="3200" dirty="0" smtClean="0">
                <a:latin typeface="+mn-ea"/>
                <a:cs typeface="Times New Roman" panose="02020603050405020304" pitchFamily="18" charset="0"/>
              </a:rPr>
              <a:t>    </a:t>
            </a:r>
            <a:r>
              <a:rPr lang="zh-CN" altLang="zh-CN" sz="3200" dirty="0" smtClean="0">
                <a:latin typeface="+mn-ea"/>
                <a:cs typeface="Times New Roman" panose="02020603050405020304" pitchFamily="18" charset="0"/>
              </a:rPr>
              <a:t>新</a:t>
            </a:r>
            <a:r>
              <a:rPr lang="zh-CN" altLang="zh-CN" sz="3200" dirty="0">
                <a:latin typeface="+mn-ea"/>
                <a:cs typeface="Times New Roman" panose="02020603050405020304" pitchFamily="18" charset="0"/>
              </a:rPr>
              <a:t>《安法》第三条第三款中，增加了</a:t>
            </a:r>
            <a:r>
              <a:rPr lang="en-US" altLang="zh-CN" sz="3200" u="sng" dirty="0">
                <a:latin typeface="+mn-ea"/>
              </a:rPr>
              <a:t>“</a:t>
            </a:r>
            <a:r>
              <a:rPr lang="zh-CN" altLang="zh-CN" sz="3200" u="sng" dirty="0">
                <a:latin typeface="+mn-ea"/>
                <a:cs typeface="Times New Roman" panose="02020603050405020304" pitchFamily="18" charset="0"/>
              </a:rPr>
              <a:t>安全生产工作实行管行业必须管安全、管业务必须管安全、管生产经营必须管安全，</a:t>
            </a:r>
            <a:r>
              <a:rPr lang="en-US" altLang="zh-CN" sz="3200" dirty="0">
                <a:latin typeface="+mn-ea"/>
              </a:rPr>
              <a:t>…</a:t>
            </a:r>
            <a:r>
              <a:rPr lang="zh-CN" altLang="zh-CN" sz="3200" dirty="0">
                <a:latin typeface="+mn-ea"/>
                <a:cs typeface="Times New Roman" panose="02020603050405020304" pitchFamily="18" charset="0"/>
              </a:rPr>
              <a:t>。</a:t>
            </a:r>
            <a:r>
              <a:rPr lang="en-US" altLang="zh-CN" sz="3200" b="1" dirty="0">
                <a:latin typeface="+mn-ea"/>
              </a:rPr>
              <a:t>”</a:t>
            </a:r>
            <a:r>
              <a:rPr lang="en-US" altLang="zh-CN" sz="3200" dirty="0">
                <a:latin typeface="+mn-ea"/>
              </a:rPr>
              <a:t> </a:t>
            </a:r>
            <a:r>
              <a:rPr lang="zh-CN" altLang="zh-CN" sz="3200" dirty="0" smtClean="0">
                <a:latin typeface="+mn-ea"/>
                <a:cs typeface="Times New Roman" panose="02020603050405020304" pitchFamily="18" charset="0"/>
              </a:rPr>
              <a:t>这一</a:t>
            </a:r>
            <a:r>
              <a:rPr lang="zh-CN" altLang="en-US" sz="3200" dirty="0" smtClean="0">
                <a:latin typeface="+mn-ea"/>
                <a:cs typeface="Times New Roman" panose="02020603050405020304" pitchFamily="18" charset="0"/>
              </a:rPr>
              <a:t>内容</a:t>
            </a:r>
            <a:r>
              <a:rPr lang="zh-CN" altLang="zh-CN" sz="3200" dirty="0" smtClean="0">
                <a:latin typeface="+mn-ea"/>
                <a:cs typeface="Times New Roman" panose="02020603050405020304" pitchFamily="18" charset="0"/>
              </a:rPr>
              <a:t>增加</a:t>
            </a:r>
            <a:r>
              <a:rPr lang="zh-CN" altLang="zh-CN" sz="3200" dirty="0">
                <a:latin typeface="+mn-ea"/>
                <a:cs typeface="Times New Roman" panose="02020603050405020304" pitchFamily="18" charset="0"/>
              </a:rPr>
              <a:t>，从法律上明确了安全生产工作必须坚持</a:t>
            </a:r>
            <a:r>
              <a:rPr lang="en-US" altLang="zh-CN" sz="3200" dirty="0">
                <a:latin typeface="+mn-ea"/>
              </a:rPr>
              <a:t>“</a:t>
            </a:r>
            <a:r>
              <a:rPr lang="zh-CN" altLang="zh-CN" sz="3200" dirty="0">
                <a:latin typeface="+mn-ea"/>
                <a:cs typeface="Times New Roman" panose="02020603050405020304" pitchFamily="18" charset="0"/>
              </a:rPr>
              <a:t>三管三必须</a:t>
            </a:r>
            <a:r>
              <a:rPr lang="en-US" altLang="zh-CN" sz="3200" dirty="0">
                <a:latin typeface="+mn-ea"/>
              </a:rPr>
              <a:t>”</a:t>
            </a:r>
            <a:r>
              <a:rPr lang="zh-CN" altLang="zh-CN" sz="3200" dirty="0">
                <a:latin typeface="+mn-ea"/>
                <a:cs typeface="Times New Roman" panose="02020603050405020304" pitchFamily="18" charset="0"/>
              </a:rPr>
              <a:t>的原则。</a:t>
            </a:r>
            <a:r>
              <a:rPr lang="en-US" altLang="zh-CN" sz="3200" dirty="0" smtClean="0">
                <a:latin typeface="+mn-ea"/>
              </a:rPr>
              <a:t>       </a:t>
            </a:r>
            <a:endParaRPr lang="en-US" altLang="zh-CN" sz="3200" dirty="0" smtClean="0">
              <a:latin typeface="+mn-ea"/>
            </a:endParaRPr>
          </a:p>
          <a:p>
            <a:r>
              <a:rPr lang="en-US" altLang="zh-CN" sz="3200" dirty="0">
                <a:latin typeface="Times New Roman" panose="02020603050405020304" pitchFamily="18" charset="0"/>
                <a:ea typeface="方正仿宋_GBK" panose="03000509000000000000" pitchFamily="65" charset="-122"/>
              </a:rPr>
              <a:t> </a:t>
            </a:r>
            <a:r>
              <a:rPr lang="en-US" altLang="zh-CN" sz="3200" dirty="0" smtClean="0">
                <a:latin typeface="Times New Roman" panose="02020603050405020304" pitchFamily="18" charset="0"/>
                <a:ea typeface="方正仿宋_GBK" panose="03000509000000000000" pitchFamily="65" charset="-122"/>
              </a:rPr>
              <a:t>      </a:t>
            </a:r>
            <a:endParaRPr lang="en-US" altLang="zh-CN" sz="3200" dirty="0" smtClean="0">
              <a:latin typeface="Times New Roman" panose="02020603050405020304" pitchFamily="18" charset="0"/>
              <a:ea typeface="方正仿宋_GBK" panose="03000509000000000000" pitchFamily="65" charset="-122"/>
            </a:endParaRPr>
          </a:p>
          <a:p>
            <a:r>
              <a:rPr lang="en-US" altLang="zh-CN" sz="3200" dirty="0">
                <a:latin typeface="Times New Roman" panose="02020603050405020304" pitchFamily="18" charset="0"/>
                <a:ea typeface="方正仿宋_GBK" panose="03000509000000000000" pitchFamily="65" charset="-122"/>
              </a:rPr>
              <a:t> </a:t>
            </a:r>
            <a:r>
              <a:rPr lang="en-US" altLang="zh-CN" sz="3200" dirty="0" smtClean="0">
                <a:latin typeface="Times New Roman" panose="02020603050405020304" pitchFamily="18" charset="0"/>
                <a:ea typeface="方正仿宋_GBK" panose="03000509000000000000" pitchFamily="65" charset="-122"/>
              </a:rPr>
              <a:t>      “</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三管三必须</a:t>
            </a:r>
            <a:r>
              <a:rPr lang="en-US" altLang="zh-CN" sz="3200" dirty="0">
                <a:latin typeface="Times New Roman" panose="02020603050405020304" pitchFamily="18" charset="0"/>
                <a:ea typeface="方正仿宋_GBK" panose="03000509000000000000" pitchFamily="65" charset="-122"/>
              </a:rPr>
              <a:t>”</a:t>
            </a:r>
            <a:r>
              <a:rPr lang="en-US" altLang="zh-CN" sz="3200" dirty="0">
                <a:solidFill>
                  <a:srgbClr val="333333"/>
                </a:solidFill>
                <a:latin typeface="Calibri" panose="020F0502020204030204" pitchFamily="34" charset="0"/>
                <a:cs typeface="Times New Roman" panose="02020603050405020304" pitchFamily="18" charset="0"/>
              </a:rPr>
              <a:t> </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是习近平总书记安全生产重要思想，这次</a:t>
            </a:r>
            <a:r>
              <a:rPr lang="zh-CN"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写入</a:t>
            </a:r>
            <a:r>
              <a:rPr lang="zh-CN" altLang="en-US" sz="3200" dirty="0" smtClean="0">
                <a:latin typeface="Times New Roman" panose="02020603050405020304" pitchFamily="18" charset="0"/>
                <a:ea typeface="方正仿宋_GBK" panose="03000509000000000000" pitchFamily="65" charset="-122"/>
                <a:cs typeface="Times New Roman" panose="02020603050405020304" pitchFamily="18" charset="0"/>
              </a:rPr>
              <a:t>法律</a:t>
            </a:r>
            <a:r>
              <a:rPr lang="zh-CN"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为厘清安全生产综合监管与行业监管的关系，明确各有关部门的安全监管职责提供了法律依据。也是进一步</a:t>
            </a:r>
            <a:r>
              <a:rPr lang="zh-CN"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明确</a:t>
            </a:r>
            <a:r>
              <a:rPr lang="zh-CN" altLang="en-US" sz="3200" dirty="0" smtClean="0">
                <a:latin typeface="Times New Roman" panose="02020603050405020304" pitchFamily="18" charset="0"/>
                <a:ea typeface="方正仿宋_GBK" panose="03000509000000000000" pitchFamily="65" charset="-122"/>
                <a:cs typeface="Times New Roman" panose="02020603050405020304" pitchFamily="18" charset="0"/>
              </a:rPr>
              <a:t>安全</a:t>
            </a:r>
            <a:r>
              <a:rPr lang="zh-CN" altLang="zh-CN" sz="3200" dirty="0" smtClean="0">
                <a:latin typeface="Times New Roman" panose="02020603050405020304" pitchFamily="18" charset="0"/>
                <a:ea typeface="方正仿宋_GBK" panose="03000509000000000000" pitchFamily="65" charset="-122"/>
                <a:cs typeface="Times New Roman" panose="02020603050405020304" pitchFamily="18" charset="0"/>
              </a:rPr>
              <a:t>生产</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工作机制，要求通过各个层面落实</a:t>
            </a:r>
            <a:r>
              <a:rPr lang="en-US" altLang="zh-CN" sz="3200" dirty="0">
                <a:latin typeface="Times New Roman" panose="02020603050405020304" pitchFamily="18" charset="0"/>
                <a:ea typeface="方正仿宋_GBK" panose="03000509000000000000" pitchFamily="65" charset="-122"/>
              </a:rPr>
              <a:t>“</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三管三必须</a:t>
            </a:r>
            <a:r>
              <a:rPr lang="en-US" altLang="zh-CN" sz="3200" dirty="0">
                <a:latin typeface="Times New Roman" panose="02020603050405020304" pitchFamily="18" charset="0"/>
                <a:ea typeface="方正仿宋_GBK" panose="03000509000000000000" pitchFamily="65" charset="-122"/>
              </a:rPr>
              <a:t>”</a:t>
            </a:r>
            <a:r>
              <a:rPr lang="zh-CN" altLang="zh-CN" sz="3200" dirty="0">
                <a:latin typeface="Times New Roman" panose="02020603050405020304" pitchFamily="18" charset="0"/>
                <a:ea typeface="方正仿宋_GBK" panose="03000509000000000000" pitchFamily="65" charset="-122"/>
                <a:cs typeface="Times New Roman" panose="02020603050405020304" pitchFamily="18" charset="0"/>
              </a:rPr>
              <a:t>，从而实现安全与生产的共治。</a:t>
            </a:r>
            <a:endParaRPr lang="zh-CN" alt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81000" y="620486"/>
            <a:ext cx="11092544" cy="5078313"/>
          </a:xfrm>
          <a:prstGeom prst="rect">
            <a:avLst/>
          </a:prstGeom>
        </p:spPr>
        <p:txBody>
          <a:bodyPr wrap="square">
            <a:spAutoFit/>
          </a:bodyPr>
          <a:lstStyle/>
          <a:p>
            <a:pPr indent="406400" algn="just">
              <a:spcAft>
                <a:spcPts val="0"/>
              </a:spcAft>
            </a:pPr>
            <a:r>
              <a:rPr lang="en-US" altLang="zh-CN" sz="3600" kern="100" dirty="0" smtClean="0">
                <a:latin typeface="Times New Roman" panose="02020603050405020304" pitchFamily="18" charset="0"/>
                <a:ea typeface="方正黑体_GBK" panose="03000509000000000000" pitchFamily="65" charset="-122"/>
                <a:cs typeface="Times New Roman" panose="02020603050405020304" pitchFamily="18" charset="0"/>
              </a:rPr>
              <a:t>  </a:t>
            </a:r>
            <a:r>
              <a:rPr lang="zh-CN" altLang="zh-CN" sz="3600" kern="100" dirty="0" smtClean="0">
                <a:latin typeface="Times New Roman" panose="02020603050405020304" pitchFamily="18" charset="0"/>
                <a:ea typeface="方正黑体_GBK" panose="03000509000000000000" pitchFamily="65" charset="-122"/>
                <a:cs typeface="Times New Roman" panose="02020603050405020304" pitchFamily="18" charset="0"/>
              </a:rPr>
              <a:t>二</a:t>
            </a:r>
            <a:r>
              <a:rPr lang="zh-CN" altLang="zh-CN" sz="3600" kern="100" dirty="0">
                <a:latin typeface="Times New Roman" panose="02020603050405020304" pitchFamily="18" charset="0"/>
                <a:ea typeface="方正黑体_GBK" panose="03000509000000000000" pitchFamily="65" charset="-122"/>
                <a:cs typeface="Times New Roman" panose="02020603050405020304" pitchFamily="18" charset="0"/>
              </a:rPr>
              <a:t>、进一步明晰政府及部门的安全生产职责</a:t>
            </a:r>
            <a:endParaRPr lang="zh-CN" altLang="zh-CN" sz="3600" kern="100" dirty="0">
              <a:latin typeface="Times New Roman" panose="02020603050405020304" pitchFamily="18" charset="0"/>
              <a:ea typeface="方正黑体_GBK" panose="03000509000000000000" pitchFamily="65" charset="-122"/>
              <a:cs typeface="Times New Roman" panose="02020603050405020304" pitchFamily="18" charset="0"/>
            </a:endParaRPr>
          </a:p>
          <a:p>
            <a:pPr indent="406400" algn="just">
              <a:spcAft>
                <a:spcPts val="0"/>
              </a:spcAft>
            </a:pPr>
            <a:endParaRPr lang="en-US" altLang="zh-CN" sz="3200" kern="100" dirty="0" smtClean="0">
              <a:latin typeface="Times New Roman" panose="02020603050405020304" pitchFamily="18" charset="0"/>
              <a:cs typeface="Times New Roman" panose="02020603050405020304" pitchFamily="18" charset="0"/>
            </a:endParaRPr>
          </a:p>
          <a:p>
            <a:pPr indent="406400" algn="just">
              <a:spcAft>
                <a:spcPts val="0"/>
              </a:spcAft>
            </a:pPr>
            <a:r>
              <a:rPr lang="en-US" altLang="zh-CN" sz="3200" kern="100" dirty="0">
                <a:latin typeface="Times New Roman" panose="02020603050405020304" pitchFamily="18" charset="0"/>
                <a:cs typeface="Times New Roman" panose="02020603050405020304" pitchFamily="18" charset="0"/>
              </a:rPr>
              <a:t> </a:t>
            </a:r>
            <a:r>
              <a:rPr lang="en-US" altLang="zh-CN" sz="3200" kern="100" dirty="0" smtClean="0">
                <a:latin typeface="Times New Roman" panose="02020603050405020304" pitchFamily="18" charset="0"/>
                <a:cs typeface="Times New Roman" panose="02020603050405020304" pitchFamily="18" charset="0"/>
              </a:rPr>
              <a:t>   </a:t>
            </a:r>
            <a:r>
              <a:rPr lang="zh-CN" altLang="zh-CN" sz="3200" kern="100" dirty="0" smtClean="0">
                <a:latin typeface="Times New Roman" panose="02020603050405020304" pitchFamily="18" charset="0"/>
                <a:cs typeface="Times New Roman" panose="02020603050405020304" pitchFamily="18" charset="0"/>
              </a:rPr>
              <a:t>新</a:t>
            </a:r>
            <a:r>
              <a:rPr lang="zh-CN" altLang="zh-CN" sz="3200" kern="100" dirty="0">
                <a:latin typeface="Times New Roman" panose="02020603050405020304" pitchFamily="18" charset="0"/>
                <a:cs typeface="Times New Roman" panose="02020603050405020304" pitchFamily="18" charset="0"/>
              </a:rPr>
              <a:t>《安法》</a:t>
            </a:r>
            <a:r>
              <a:rPr lang="zh-CN" altLang="zh-CN" sz="3200" kern="100" dirty="0" smtClean="0">
                <a:latin typeface="Times New Roman" panose="02020603050405020304" pitchFamily="18" charset="0"/>
                <a:cs typeface="Times New Roman" panose="02020603050405020304" pitchFamily="18" charset="0"/>
              </a:rPr>
              <a:t>修改</a:t>
            </a:r>
            <a:r>
              <a:rPr lang="zh-CN" altLang="en-US" sz="3200" kern="100" dirty="0" smtClean="0">
                <a:latin typeface="Times New Roman" panose="02020603050405020304" pitchFamily="18" charset="0"/>
                <a:cs typeface="Times New Roman" panose="02020603050405020304" pitchFamily="18" charset="0"/>
              </a:rPr>
              <a:t>，</a:t>
            </a:r>
            <a:r>
              <a:rPr lang="zh-CN" altLang="zh-CN" sz="3200" kern="100" dirty="0" smtClean="0">
                <a:latin typeface="Times New Roman" panose="02020603050405020304" pitchFamily="18" charset="0"/>
                <a:cs typeface="Times New Roman" panose="02020603050405020304" pitchFamily="18" charset="0"/>
              </a:rPr>
              <a:t>在</a:t>
            </a:r>
            <a:r>
              <a:rPr lang="zh-CN" altLang="zh-CN" sz="3200" kern="100" dirty="0">
                <a:latin typeface="Times New Roman" panose="02020603050405020304" pitchFamily="18" charset="0"/>
                <a:cs typeface="Times New Roman" panose="02020603050405020304" pitchFamily="18" charset="0"/>
              </a:rPr>
              <a:t>强化政府职能作用、完善监督管理体制方面有了进一步的明确和完善，</a:t>
            </a:r>
            <a:r>
              <a:rPr lang="zh-CN" altLang="zh-CN" sz="3200" kern="100" dirty="0" smtClean="0">
                <a:latin typeface="Times New Roman" panose="02020603050405020304" pitchFamily="18" charset="0"/>
                <a:cs typeface="Times New Roman" panose="02020603050405020304" pitchFamily="18" charset="0"/>
              </a:rPr>
              <a:t>主要体现</a:t>
            </a:r>
            <a:r>
              <a:rPr lang="zh-CN" altLang="zh-CN" sz="3200" kern="100" dirty="0">
                <a:latin typeface="Times New Roman" panose="02020603050405020304" pitchFamily="18" charset="0"/>
                <a:cs typeface="Times New Roman" panose="02020603050405020304" pitchFamily="18" charset="0"/>
              </a:rPr>
              <a:t>在</a:t>
            </a:r>
            <a:r>
              <a:rPr lang="zh-CN" altLang="en-US" sz="3200" kern="100" dirty="0" smtClean="0">
                <a:latin typeface="Times New Roman" panose="02020603050405020304" pitchFamily="18" charset="0"/>
                <a:cs typeface="Times New Roman" panose="02020603050405020304" pitchFamily="18" charset="0"/>
              </a:rPr>
              <a:t>以下两个方面</a:t>
            </a:r>
            <a:r>
              <a:rPr lang="zh-CN" altLang="zh-CN" sz="3200" kern="100" dirty="0" smtClean="0">
                <a:latin typeface="Times New Roman" panose="02020603050405020304" pitchFamily="18" charset="0"/>
                <a:cs typeface="Times New Roman" panose="02020603050405020304" pitchFamily="18" charset="0"/>
              </a:rPr>
              <a:t>：</a:t>
            </a:r>
            <a:endParaRPr lang="zh-CN" altLang="zh-CN" sz="3200" kern="100" dirty="0">
              <a:latin typeface="Times New Roman" panose="02020603050405020304" pitchFamily="18" charset="0"/>
              <a:cs typeface="Times New Roman" panose="02020603050405020304" pitchFamily="18" charset="0"/>
            </a:endParaRPr>
          </a:p>
          <a:p>
            <a:pPr indent="406400" algn="just">
              <a:spcAft>
                <a:spcPts val="0"/>
              </a:spcAft>
            </a:pPr>
            <a:r>
              <a:rPr lang="en-US" altLang="zh-CN" sz="3200" kern="100" dirty="0" smtClean="0">
                <a:latin typeface="Times New Roman" panose="02020603050405020304" pitchFamily="18" charset="0"/>
                <a:cs typeface="Times New Roman" panose="02020603050405020304" pitchFamily="18" charset="0"/>
              </a:rPr>
              <a:t> </a:t>
            </a:r>
            <a:endParaRPr lang="en-US" altLang="zh-CN" sz="3200" kern="100" dirty="0" smtClean="0">
              <a:latin typeface="Times New Roman" panose="02020603050405020304" pitchFamily="18" charset="0"/>
              <a:cs typeface="Times New Roman" panose="02020603050405020304" pitchFamily="18" charset="0"/>
            </a:endParaRPr>
          </a:p>
          <a:p>
            <a:pPr indent="406400" algn="just">
              <a:spcAft>
                <a:spcPts val="0"/>
              </a:spcAft>
            </a:pPr>
            <a:r>
              <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  </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r>
              <a:rPr lang="zh-CN" altLang="zh-CN" sz="3200" kern="100" dirty="0">
                <a:latin typeface="Times New Roman" panose="02020603050405020304" pitchFamily="18" charset="0"/>
                <a:ea typeface="方正楷体_GBK" panose="03000509000000000000" pitchFamily="65" charset="-122"/>
                <a:cs typeface="Times New Roman" panose="02020603050405020304" pitchFamily="18" charset="0"/>
              </a:rPr>
              <a:t>一）进一步强化各级政府的安全生产职责</a:t>
            </a:r>
            <a:r>
              <a:rPr lang="zh-CN"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rPr>
              <a:t>。</a:t>
            </a:r>
            <a:endPar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endParaRPr>
          </a:p>
          <a:p>
            <a:pPr indent="406400" algn="just">
              <a:spcAft>
                <a:spcPts val="0"/>
              </a:spcAft>
            </a:pPr>
            <a:endParaRPr lang="en-US" altLang="zh-CN" sz="3200" kern="100" dirty="0" smtClean="0">
              <a:latin typeface="Times New Roman" panose="02020603050405020304" pitchFamily="18" charset="0"/>
              <a:ea typeface="方正楷体_GBK" panose="03000509000000000000" pitchFamily="65" charset="-122"/>
              <a:cs typeface="Times New Roman" panose="02020603050405020304" pitchFamily="18" charset="0"/>
            </a:endParaRPr>
          </a:p>
          <a:p>
            <a:pPr lvl="0" indent="406400" algn="just"/>
            <a:r>
              <a:rPr lang="en-US"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  </a:t>
            </a:r>
            <a:r>
              <a:rPr lang="zh-CN" altLang="zh-CN" sz="3200" kern="100" dirty="0" smtClean="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a:t>
            </a:r>
            <a:r>
              <a:rPr lang="zh-CN"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rPr>
              <a:t>二）进一步明确政府部门的安全生产职责。</a:t>
            </a:r>
            <a:endParaRPr lang="en-US" altLang="zh-CN" sz="3200" kern="100" dirty="0">
              <a:solidFill>
                <a:prstClr val="black"/>
              </a:solidFill>
              <a:latin typeface="方正楷体_GBK" panose="03000509000000000000" pitchFamily="65" charset="-122"/>
              <a:ea typeface="方正楷体_GBK" panose="03000509000000000000" pitchFamily="65" charset="-122"/>
              <a:cs typeface="Times New Roman" panose="02020603050405020304" pitchFamily="18" charset="0"/>
            </a:endParaRPr>
          </a:p>
          <a:p>
            <a:pPr indent="406400" algn="just">
              <a:spcAft>
                <a:spcPts val="0"/>
              </a:spcAft>
            </a:pPr>
            <a:endParaRPr lang="zh-CN" altLang="zh-CN" sz="3200" kern="1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44546A"/>
      </a:dk2>
      <a:lt2>
        <a:srgbClr val="E7E6E6"/>
      </a:lt2>
      <a:accent1>
        <a:srgbClr val="FFBF53"/>
      </a:accent1>
      <a:accent2>
        <a:srgbClr val="F17475"/>
      </a:accent2>
      <a:accent3>
        <a:srgbClr val="FFFFFF"/>
      </a:accent3>
      <a:accent4>
        <a:srgbClr val="000000"/>
      </a:accent4>
      <a:accent5>
        <a:srgbClr val="FFDBB4"/>
      </a:accent5>
      <a:accent6>
        <a:srgbClr val="D86768"/>
      </a:accent6>
      <a:hlink>
        <a:srgbClr val="FCC79F"/>
      </a:hlink>
      <a:folHlink>
        <a:srgbClr val="869FB7"/>
      </a:folHlink>
    </a:clrScheme>
    <a:fontScheme name="">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44546A"/>
        </a:dk2>
        <a:lt2>
          <a:srgbClr val="E7E6E6"/>
        </a:lt2>
        <a:accent1>
          <a:srgbClr val="FFBF53"/>
        </a:accent1>
        <a:accent2>
          <a:srgbClr val="F17475"/>
        </a:accent2>
        <a:accent3>
          <a:srgbClr val="FFFFFF"/>
        </a:accent3>
        <a:accent4>
          <a:srgbClr val="000000"/>
        </a:accent4>
        <a:accent5>
          <a:srgbClr val="FFDBB4"/>
        </a:accent5>
        <a:accent6>
          <a:srgbClr val="D86768"/>
        </a:accent6>
        <a:hlink>
          <a:srgbClr val="FCC79F"/>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16704</Words>
  <Application>WPS 演示</Application>
  <PresentationFormat>宽屏</PresentationFormat>
  <Paragraphs>356</Paragraphs>
  <Slides>60</Slides>
  <Notes>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60</vt:i4>
      </vt:variant>
    </vt:vector>
  </HeadingPairs>
  <TitlesOfParts>
    <vt:vector size="76" baseType="lpstr">
      <vt:lpstr>Arial</vt:lpstr>
      <vt:lpstr>宋体</vt:lpstr>
      <vt:lpstr>Wingdings</vt:lpstr>
      <vt:lpstr>方正小标宋_GBK</vt:lpstr>
      <vt:lpstr>方正楷体_GBK</vt:lpstr>
      <vt:lpstr>Times New Roman</vt:lpstr>
      <vt:lpstr>方正黑体_GBK</vt:lpstr>
      <vt:lpstr>方正仿宋_GBK</vt:lpstr>
      <vt:lpstr>Calibri</vt:lpstr>
      <vt:lpstr>微软雅黑</vt:lpstr>
      <vt:lpstr>华文隶书</vt:lpstr>
      <vt:lpstr>Arial Unicode MS</vt:lpstr>
      <vt:lpstr>Calibri Light</vt:lpstr>
      <vt:lpstr>黑体</vt:lpstr>
      <vt:lpstr>Office 主题</vt:lpstr>
      <vt:lpstr>Office Theme</vt:lpstr>
      <vt:lpstr>PowerPoint 演示文稿</vt:lpstr>
      <vt:lpstr>《安全生产法》修改内容的 学习解读</vt:lpstr>
      <vt:lpstr>PowerPoint 演示文稿</vt:lpstr>
      <vt:lpstr>           新《安法》修改的基本特点</vt:lpstr>
      <vt:lpstr>       一、进一步完善安全生产工作的原则要求 </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《安全生产法》修改主要内容的 学习解读</dc:title>
  <dc:creator>赵启凤</dc:creator>
  <cp:lastModifiedBy>NTKO</cp:lastModifiedBy>
  <cp:revision>149</cp:revision>
  <dcterms:created xsi:type="dcterms:W3CDTF">2021-08-27T03:28:00Z</dcterms:created>
  <dcterms:modified xsi:type="dcterms:W3CDTF">2021-08-30T07:54:52Z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2052-10.8.0.6058</vt:lpwstr>
  </property>
</Properties>
</file>